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257" r:id="rId2"/>
    <p:sldId id="468" r:id="rId3"/>
    <p:sldId id="403" r:id="rId4"/>
    <p:sldId id="419" r:id="rId5"/>
    <p:sldId id="467" r:id="rId6"/>
    <p:sldId id="421" r:id="rId7"/>
    <p:sldId id="470" r:id="rId8"/>
    <p:sldId id="446" r:id="rId9"/>
    <p:sldId id="471" r:id="rId10"/>
    <p:sldId id="423" r:id="rId11"/>
    <p:sldId id="424" r:id="rId12"/>
    <p:sldId id="425" r:id="rId13"/>
    <p:sldId id="426" r:id="rId14"/>
    <p:sldId id="466" r:id="rId15"/>
    <p:sldId id="428" r:id="rId16"/>
    <p:sldId id="429" r:id="rId17"/>
    <p:sldId id="358" r:id="rId18"/>
    <p:sldId id="465" r:id="rId19"/>
    <p:sldId id="464" r:id="rId20"/>
    <p:sldId id="479" r:id="rId21"/>
    <p:sldId id="450" r:id="rId22"/>
    <p:sldId id="477" r:id="rId23"/>
    <p:sldId id="434" r:id="rId24"/>
    <p:sldId id="277" r:id="rId25"/>
    <p:sldId id="452" r:id="rId26"/>
    <p:sldId id="472" r:id="rId27"/>
    <p:sldId id="430" r:id="rId28"/>
    <p:sldId id="321" r:id="rId29"/>
    <p:sldId id="451" r:id="rId30"/>
    <p:sldId id="447" r:id="rId31"/>
    <p:sldId id="448" r:id="rId32"/>
    <p:sldId id="279" r:id="rId33"/>
    <p:sldId id="482" r:id="rId34"/>
    <p:sldId id="462" r:id="rId35"/>
    <p:sldId id="454" r:id="rId36"/>
    <p:sldId id="449" r:id="rId37"/>
    <p:sldId id="360" r:id="rId38"/>
    <p:sldId id="475" r:id="rId39"/>
    <p:sldId id="437" r:id="rId40"/>
    <p:sldId id="473" r:id="rId41"/>
    <p:sldId id="460" r:id="rId42"/>
    <p:sldId id="459" r:id="rId43"/>
    <p:sldId id="474" r:id="rId44"/>
    <p:sldId id="476" r:id="rId45"/>
    <p:sldId id="438" r:id="rId46"/>
    <p:sldId id="361" r:id="rId47"/>
    <p:sldId id="436" r:id="rId48"/>
    <p:sldId id="291" r:id="rId49"/>
    <p:sldId id="461" r:id="rId50"/>
    <p:sldId id="330" r:id="rId51"/>
    <p:sldId id="346" r:id="rId52"/>
    <p:sldId id="342" r:id="rId53"/>
    <p:sldId id="453" r:id="rId54"/>
    <p:sldId id="340" r:id="rId55"/>
    <p:sldId id="439" r:id="rId56"/>
    <p:sldId id="458" r:id="rId57"/>
    <p:sldId id="274" r:id="rId58"/>
    <p:sldId id="293" r:id="rId59"/>
    <p:sldId id="480" r:id="rId60"/>
    <p:sldId id="284" r:id="rId61"/>
    <p:sldId id="275" r:id="rId62"/>
    <p:sldId id="271" r:id="rId63"/>
    <p:sldId id="405" r:id="rId64"/>
    <p:sldId id="263" r:id="rId65"/>
    <p:sldId id="288" r:id="rId66"/>
    <p:sldId id="404" r:id="rId67"/>
    <p:sldId id="481" r:id="rId68"/>
    <p:sldId id="399" r:id="rId69"/>
    <p:sldId id="289" r:id="rId70"/>
    <p:sldId id="440" r:id="rId71"/>
    <p:sldId id="441" r:id="rId72"/>
    <p:sldId id="417" r:id="rId73"/>
    <p:sldId id="442" r:id="rId74"/>
    <p:sldId id="418" r:id="rId75"/>
    <p:sldId id="413" r:id="rId76"/>
    <p:sldId id="443" r:id="rId77"/>
    <p:sldId id="408" r:id="rId78"/>
    <p:sldId id="444" r:id="rId79"/>
    <p:sldId id="457" r:id="rId80"/>
    <p:sldId id="469" r:id="rId81"/>
    <p:sldId id="409" r:id="rId82"/>
    <p:sldId id="410" r:id="rId83"/>
    <p:sldId id="411" r:id="rId84"/>
    <p:sldId id="415" r:id="rId85"/>
    <p:sldId id="445" r:id="rId86"/>
    <p:sldId id="414" r:id="rId87"/>
    <p:sldId id="478" r:id="rId88"/>
    <p:sldId id="345" r:id="rId89"/>
    <p:sldId id="303" r:id="rId9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65100" autoAdjust="0"/>
  </p:normalViewPr>
  <p:slideViewPr>
    <p:cSldViewPr snapToGrid="0">
      <p:cViewPr varScale="1">
        <p:scale>
          <a:sx n="74" d="100"/>
          <a:sy n="74" d="100"/>
        </p:scale>
        <p:origin x="180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72D7C-908F-484D-9F68-CC90995BE9AF}" type="datetimeFigureOut">
              <a:rPr lang="de-DE" smtClean="0"/>
              <a:t>28.06.2023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3CC40-D754-4B58-89D2-178A68EFF4B5}" type="slidenum">
              <a:rPr lang="de-DE" smtClean="0"/>
              <a:t>‹Nr.›</a:t>
            </a:fld>
            <a:endParaRPr lang="de-DE"/>
          </a:p>
        </p:txBody>
      </p:sp>
    </p:spTree>
    <p:extLst>
      <p:ext uri="{BB962C8B-B14F-4D97-AF65-F5344CB8AC3E}">
        <p14:creationId xmlns:p14="http://schemas.microsoft.com/office/powerpoint/2010/main" val="1442517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dfg.de/download/pdf/foerderung/rechtliche_rahmenbedingungen/gute_wissenschaftliche_praxis/kodex_gwp.pdf"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www.dfg.de/download/pdf/foerderung/rechtliche_rahmenbedingungen/gute_wissenschaftliche_praxis/kodex_gwp.pdf"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www.datenschutzexperte.de/gesetzestext-eu-dsgvo/artikel-6/" TargetMode="External"/><Relationship Id="rId2" Type="http://schemas.openxmlformats.org/officeDocument/2006/relationships/slide" Target="../slides/slide81.xml"/><Relationship Id="rId1" Type="http://schemas.openxmlformats.org/officeDocument/2006/relationships/notesMaster" Target="../notesMasters/notesMaster1.xml"/><Relationship Id="rId4" Type="http://schemas.openxmlformats.org/officeDocument/2006/relationships/hyperlink" Target="https://www.datenschutzexperte.de/gesetzestext-eu-dsgvo/artikel-9/" TargetMode="Externa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Herzlich willkommen zur Kurseinheit Wissenschaftliches Publizieren.</a:t>
            </a:r>
          </a:p>
          <a:p>
            <a:r>
              <a:rPr lang="de-DE" baseline="0" dirty="0"/>
              <a:t>Mein Name ist Cornelia Lang, ich arbeite an der UBR im Bereich Elektronisches Publizieren </a:t>
            </a:r>
          </a:p>
          <a:p>
            <a:endParaRPr lang="de-DE" baseline="0" dirty="0"/>
          </a:p>
          <a:p>
            <a:r>
              <a:rPr lang="de-DE" baseline="0" dirty="0"/>
              <a:t>Das Ziel der meisten Wissenschaftler/innen ist es, eigene Forschungsergebnisse  möglichst weit zu verbreiten und den eigenen Namen bekannt zu machen. Dies passiert vor allem über Publikationen. Doch wer ist hier in diesem System alles beteiligt? Wie läuft das Publizieren heutzutage ab? Und warum fordern Geldgeber immer öfter eine Open-Access-Publikation?</a:t>
            </a:r>
          </a:p>
          <a:p>
            <a:endParaRPr lang="de-DE" baseline="0" dirty="0"/>
          </a:p>
          <a:p>
            <a:r>
              <a:rPr lang="de-DE" baseline="0" dirty="0"/>
              <a:t>Im 1. Teil dieser Präsentation möchte ich diese Fragen aufgreifen.</a:t>
            </a:r>
          </a:p>
          <a:p>
            <a:endParaRPr lang="de-DE" baseline="0" dirty="0"/>
          </a:p>
          <a:p>
            <a:r>
              <a:rPr lang="de-DE" baseline="0" dirty="0"/>
              <a:t>(Test)</a:t>
            </a:r>
          </a:p>
          <a:p>
            <a:endParaRPr lang="de-DE" dirty="0"/>
          </a:p>
          <a:p>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5172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olidFill>
                  <a:prstClr val="black"/>
                </a:solidFill>
                <a:latin typeface="Verdana" pitchFamily="34" charset="0"/>
              </a:rPr>
              <a:t>Dominanz weniger großer Verlage im wissenschaftlichen Bereich </a:t>
            </a:r>
            <a:r>
              <a:rPr lang="de-DE" sz="1200" dirty="0">
                <a:solidFill>
                  <a:prstClr val="black"/>
                </a:solidFill>
                <a:latin typeface="Verdana" pitchFamily="34" charset="0"/>
                <a:sym typeface="Wingdings" panose="05000000000000000000" pitchFamily="2" charset="2"/>
              </a:rPr>
              <a:t> enorme Preissteigerung in letzten Jahrzehnten</a:t>
            </a:r>
            <a:endParaRPr lang="de-DE" sz="1200" dirty="0">
              <a:solidFill>
                <a:prstClr val="black"/>
              </a:solidFill>
              <a:latin typeface="Verdana" pitchFamily="34" charset="0"/>
            </a:endParaRPr>
          </a:p>
          <a:p>
            <a:r>
              <a:rPr lang="de-DE" sz="1200" dirty="0">
                <a:solidFill>
                  <a:prstClr val="black"/>
                </a:solidFill>
                <a:latin typeface="Verdana" pitchFamily="34" charset="0"/>
              </a:rPr>
              <a:t>+ stagnierende Etats an </a:t>
            </a:r>
            <a:r>
              <a:rPr lang="de-DE" sz="1200" dirty="0" err="1">
                <a:solidFill>
                  <a:prstClr val="black"/>
                </a:solidFill>
                <a:latin typeface="Verdana" pitchFamily="34" charset="0"/>
              </a:rPr>
              <a:t>Bb</a:t>
            </a:r>
            <a:endParaRPr lang="de-DE" sz="1200" dirty="0">
              <a:solidFill>
                <a:prstClr val="black"/>
              </a:solidFill>
              <a:latin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prstClr val="black"/>
                </a:solidFill>
                <a:latin typeface="Verdana" pitchFamily="34" charset="0"/>
                <a:sym typeface="Wingdings" panose="05000000000000000000" pitchFamily="2" charset="2"/>
              </a:rPr>
              <a:t></a:t>
            </a:r>
            <a:r>
              <a:rPr lang="en-GB" sz="1200" dirty="0" err="1">
                <a:solidFill>
                  <a:prstClr val="black"/>
                </a:solidFill>
              </a:rPr>
              <a:t>Kündigung</a:t>
            </a:r>
            <a:r>
              <a:rPr lang="en-GB" sz="1200" dirty="0">
                <a:solidFill>
                  <a:prstClr val="black"/>
                </a:solidFill>
              </a:rPr>
              <a:t> von </a:t>
            </a:r>
            <a:r>
              <a:rPr lang="en-GB" sz="1200" dirty="0" err="1">
                <a:solidFill>
                  <a:prstClr val="black"/>
                </a:solidFill>
              </a:rPr>
              <a:t>Zeitschriftenabonnements</a:t>
            </a:r>
            <a:r>
              <a:rPr lang="en-GB" sz="1200" dirty="0">
                <a:solidFill>
                  <a:prstClr val="black"/>
                </a:solidFill>
              </a:rPr>
              <a:t> </a:t>
            </a:r>
            <a:r>
              <a:rPr lang="en-GB" sz="1200" dirty="0">
                <a:solidFill>
                  <a:prstClr val="black"/>
                </a:solidFill>
                <a:sym typeface="Wingdings" panose="05000000000000000000" pitchFamily="2" charset="2"/>
              </a:rPr>
              <a:t> </a:t>
            </a:r>
            <a:r>
              <a:rPr lang="en-GB" sz="1200" dirty="0" err="1">
                <a:solidFill>
                  <a:prstClr val="black"/>
                </a:solidFill>
                <a:sym typeface="Wingdings" panose="05000000000000000000" pitchFamily="2" charset="2"/>
              </a:rPr>
              <a:t>führt</a:t>
            </a:r>
            <a:r>
              <a:rPr lang="en-GB" sz="1200" dirty="0">
                <a:solidFill>
                  <a:prstClr val="black"/>
                </a:solidFill>
                <a:sym typeface="Wingdings" panose="05000000000000000000" pitchFamily="2" charset="2"/>
              </a:rPr>
              <a:t> </a:t>
            </a:r>
            <a:r>
              <a:rPr lang="en-GB" sz="1200" dirty="0" err="1">
                <a:solidFill>
                  <a:prstClr val="black"/>
                </a:solidFill>
                <a:sym typeface="Wingdings" panose="05000000000000000000" pitchFamily="2" charset="2"/>
              </a:rPr>
              <a:t>wiederum</a:t>
            </a:r>
            <a:r>
              <a:rPr lang="en-GB" sz="1200" dirty="0">
                <a:solidFill>
                  <a:prstClr val="black"/>
                </a:solidFill>
                <a:sym typeface="Wingdings" panose="05000000000000000000" pitchFamily="2" charset="2"/>
              </a:rPr>
              <a:t> </a:t>
            </a:r>
            <a:r>
              <a:rPr lang="en-GB" sz="1200" dirty="0" err="1">
                <a:solidFill>
                  <a:prstClr val="black"/>
                </a:solidFill>
                <a:sym typeface="Wingdings" panose="05000000000000000000" pitchFamily="2" charset="2"/>
              </a:rPr>
              <a:t>zu</a:t>
            </a:r>
            <a:r>
              <a:rPr lang="en-GB" sz="1200" dirty="0">
                <a:solidFill>
                  <a:prstClr val="black"/>
                </a:solidFill>
                <a:sym typeface="Wingdings" panose="05000000000000000000" pitchFamily="2" charset="2"/>
              </a:rPr>
              <a:t> </a:t>
            </a:r>
            <a:r>
              <a:rPr lang="en-GB" sz="1200" dirty="0" err="1">
                <a:solidFill>
                  <a:prstClr val="black"/>
                </a:solidFill>
                <a:sym typeface="Wingdings" panose="05000000000000000000" pitchFamily="2" charset="2"/>
              </a:rPr>
              <a:t>noch</a:t>
            </a:r>
            <a:r>
              <a:rPr lang="en-GB" sz="1200" dirty="0">
                <a:solidFill>
                  <a:prstClr val="black"/>
                </a:solidFill>
                <a:sym typeface="Wingdings" panose="05000000000000000000" pitchFamily="2" charset="2"/>
              </a:rPr>
              <a:t> </a:t>
            </a:r>
            <a:r>
              <a:rPr lang="en-GB" sz="1200" dirty="0" err="1">
                <a:solidFill>
                  <a:prstClr val="black"/>
                </a:solidFill>
                <a:sym typeface="Wingdings" panose="05000000000000000000" pitchFamily="2" charset="2"/>
              </a:rPr>
              <a:t>teureren</a:t>
            </a:r>
            <a:r>
              <a:rPr lang="en-GB" sz="1200" dirty="0">
                <a:solidFill>
                  <a:prstClr val="black"/>
                </a:solidFill>
                <a:sym typeface="Wingdings" panose="05000000000000000000" pitchFamily="2" charset="2"/>
              </a:rPr>
              <a:t> </a:t>
            </a:r>
            <a:r>
              <a:rPr lang="en-GB" sz="1200" dirty="0" err="1">
                <a:solidFill>
                  <a:prstClr val="black"/>
                </a:solidFill>
                <a:sym typeface="Wingdings" panose="05000000000000000000" pitchFamily="2" charset="2"/>
              </a:rPr>
              <a:t>Zss</a:t>
            </a:r>
            <a:endParaRPr lang="en-GB" sz="1200" dirty="0">
              <a:solidFill>
                <a:prstClr val="black"/>
              </a:solidFil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latin typeface="Verdana"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Verdana" pitchFamily="34" charset="0"/>
                <a:sym typeface="Wingdings" panose="05000000000000000000" pitchFamily="2" charset="2"/>
              </a:rPr>
              <a:t>Ganz </a:t>
            </a:r>
            <a:r>
              <a:rPr lang="en-GB" sz="1200" dirty="0" err="1">
                <a:solidFill>
                  <a:prstClr val="black"/>
                </a:solidFill>
                <a:latin typeface="Verdana" pitchFamily="34" charset="0"/>
                <a:sym typeface="Wingdings" panose="05000000000000000000" pitchFamily="2" charset="2"/>
              </a:rPr>
              <a:t>aktuell</a:t>
            </a:r>
            <a:r>
              <a:rPr lang="en-GB" sz="1200" dirty="0">
                <a:solidFill>
                  <a:prstClr val="black"/>
                </a:solidFill>
                <a:latin typeface="Verdana" pitchFamily="34" charset="0"/>
                <a:sym typeface="Wingdings" panose="05000000000000000000" pitchFamily="2" charset="2"/>
              </a:rPr>
              <a:t> 2023: </a:t>
            </a:r>
            <a:r>
              <a:rPr lang="en-GB" sz="1200" dirty="0" err="1">
                <a:solidFill>
                  <a:prstClr val="black"/>
                </a:solidFill>
                <a:latin typeface="Verdana" pitchFamily="34" charset="0"/>
                <a:sym typeface="Wingdings" panose="05000000000000000000" pitchFamily="2" charset="2"/>
              </a:rPr>
              <a:t>Physik</a:t>
            </a:r>
            <a:r>
              <a:rPr lang="en-GB" sz="1200" dirty="0">
                <a:solidFill>
                  <a:prstClr val="black"/>
                </a:solidFill>
                <a:latin typeface="Verdana" pitchFamily="34" charset="0"/>
                <a:sym typeface="Wingdings" panose="05000000000000000000" pitchFamily="2" charset="2"/>
              </a:rPr>
              <a:t> hat </a:t>
            </a:r>
            <a:r>
              <a:rPr lang="en-GB" sz="1200" dirty="0" err="1">
                <a:solidFill>
                  <a:prstClr val="black"/>
                </a:solidFill>
                <a:latin typeface="Verdana" pitchFamily="34" charset="0"/>
                <a:sym typeface="Wingdings" panose="05000000000000000000" pitchFamily="2" charset="2"/>
              </a:rPr>
              <a:t>einen</a:t>
            </a:r>
            <a:r>
              <a:rPr lang="en-GB" sz="1200" dirty="0">
                <a:solidFill>
                  <a:prstClr val="black"/>
                </a:solidFill>
                <a:latin typeface="Verdana" pitchFamily="34" charset="0"/>
                <a:sym typeface="Wingdings" panose="05000000000000000000" pitchFamily="2" charset="2"/>
              </a:rPr>
              <a:t> </a:t>
            </a:r>
            <a:r>
              <a:rPr lang="en-GB" sz="1200" dirty="0" err="1">
                <a:solidFill>
                  <a:prstClr val="black"/>
                </a:solidFill>
                <a:latin typeface="Verdana" pitchFamily="34" charset="0"/>
                <a:sym typeface="Wingdings" panose="05000000000000000000" pitchFamily="2" charset="2"/>
              </a:rPr>
              <a:t>Literaturetat</a:t>
            </a:r>
            <a:r>
              <a:rPr lang="en-GB" sz="1200" dirty="0">
                <a:solidFill>
                  <a:prstClr val="black"/>
                </a:solidFill>
                <a:latin typeface="Verdana" pitchFamily="34" charset="0"/>
                <a:sym typeface="Wingdings" panose="05000000000000000000" pitchFamily="2" charset="2"/>
              </a:rPr>
              <a:t> von 135 000 Euro, </a:t>
            </a:r>
            <a:r>
              <a:rPr lang="en-GB" sz="1200" dirty="0" err="1">
                <a:solidFill>
                  <a:prstClr val="black"/>
                </a:solidFill>
                <a:latin typeface="Verdana" pitchFamily="34" charset="0"/>
                <a:sym typeface="Wingdings" panose="05000000000000000000" pitchFamily="2" charset="2"/>
              </a:rPr>
              <a:t>davon</a:t>
            </a:r>
            <a:r>
              <a:rPr lang="en-GB" sz="1200" dirty="0">
                <a:solidFill>
                  <a:prstClr val="black"/>
                </a:solidFill>
                <a:latin typeface="Verdana" pitchFamily="34" charset="0"/>
                <a:sym typeface="Wingdings" panose="05000000000000000000" pitchFamily="2" charset="2"/>
              </a:rPr>
              <a:t> 60 000 für </a:t>
            </a:r>
            <a:r>
              <a:rPr lang="en-GB" sz="1200" dirty="0" err="1">
                <a:solidFill>
                  <a:prstClr val="black"/>
                </a:solidFill>
                <a:latin typeface="Verdana" pitchFamily="34" charset="0"/>
                <a:sym typeface="Wingdings" panose="05000000000000000000" pitchFamily="2" charset="2"/>
              </a:rPr>
              <a:t>Zss</a:t>
            </a:r>
            <a:r>
              <a:rPr lang="en-GB" sz="1200" dirty="0">
                <a:solidFill>
                  <a:prstClr val="black"/>
                </a:solidFill>
                <a:latin typeface="Verdana" pitchFamily="34" charset="0"/>
                <a:sym typeface="Wingdings" panose="05000000000000000000" pitchFamily="2" charset="2"/>
              </a:rPr>
              <a:t> von Institute of Physics (</a:t>
            </a:r>
            <a:r>
              <a:rPr lang="en-GB" sz="1200" dirty="0" err="1">
                <a:solidFill>
                  <a:prstClr val="black"/>
                </a:solidFill>
                <a:latin typeface="Verdana" pitchFamily="34" charset="0"/>
                <a:sym typeface="Wingdings" panose="05000000000000000000" pitchFamily="2" charset="2"/>
              </a:rPr>
              <a:t>vor</a:t>
            </a:r>
            <a:r>
              <a:rPr lang="en-GB" sz="1200" dirty="0">
                <a:solidFill>
                  <a:prstClr val="black"/>
                </a:solidFill>
                <a:latin typeface="Verdana" pitchFamily="34" charset="0"/>
                <a:sym typeface="Wingdings" panose="05000000000000000000" pitchFamily="2" charset="2"/>
              </a:rPr>
              <a:t> 2 Jahren </a:t>
            </a:r>
            <a:r>
              <a:rPr lang="en-GB" sz="1200" dirty="0" err="1">
                <a:solidFill>
                  <a:prstClr val="black"/>
                </a:solidFill>
                <a:latin typeface="Verdana" pitchFamily="34" charset="0"/>
                <a:sym typeface="Wingdings" panose="05000000000000000000" pitchFamily="2" charset="2"/>
              </a:rPr>
              <a:t>noch</a:t>
            </a:r>
            <a:r>
              <a:rPr lang="en-GB" sz="1200" dirty="0">
                <a:solidFill>
                  <a:prstClr val="black"/>
                </a:solidFill>
                <a:latin typeface="Verdana" pitchFamily="34" charset="0"/>
                <a:sym typeface="Wingdings" panose="05000000000000000000" pitchFamily="2" charset="2"/>
              </a:rPr>
              <a:t> 50 000), 45 000 für American Physical Society (</a:t>
            </a:r>
            <a:r>
              <a:rPr lang="en-GB" sz="1200" dirty="0" err="1">
                <a:solidFill>
                  <a:prstClr val="black"/>
                </a:solidFill>
                <a:latin typeface="Verdana" pitchFamily="34" charset="0"/>
                <a:sym typeface="Wingdings" panose="05000000000000000000" pitchFamily="2" charset="2"/>
              </a:rPr>
              <a:t>vor</a:t>
            </a:r>
            <a:r>
              <a:rPr lang="en-GB" sz="1200" dirty="0">
                <a:solidFill>
                  <a:prstClr val="black"/>
                </a:solidFill>
                <a:latin typeface="Verdana" pitchFamily="34" charset="0"/>
                <a:sym typeface="Wingdings" panose="05000000000000000000" pitchFamily="2" charset="2"/>
              </a:rPr>
              <a:t> 2 Jahren </a:t>
            </a:r>
            <a:r>
              <a:rPr lang="en-GB" sz="1200" dirty="0" err="1">
                <a:solidFill>
                  <a:prstClr val="black"/>
                </a:solidFill>
                <a:latin typeface="Verdana" pitchFamily="34" charset="0"/>
                <a:sym typeface="Wingdings" panose="05000000000000000000" pitchFamily="2" charset="2"/>
              </a:rPr>
              <a:t>noch</a:t>
            </a:r>
            <a:r>
              <a:rPr lang="en-GB" sz="1200" dirty="0">
                <a:solidFill>
                  <a:prstClr val="black"/>
                </a:solidFill>
                <a:latin typeface="Verdana" pitchFamily="34" charset="0"/>
                <a:sym typeface="Wingdings" panose="05000000000000000000" pitchFamily="2" charset="2"/>
              </a:rPr>
              <a:t> 35 000), 30 000 Scoap³</a:t>
            </a:r>
            <a:endParaRPr lang="en-GB" sz="1200" dirty="0">
              <a:solidFill>
                <a:prstClr val="black"/>
              </a:solidFill>
              <a:latin typeface="Verdana" pitchFamily="34" charset="0"/>
            </a:endParaRPr>
          </a:p>
          <a:p>
            <a:endParaRPr lang="de-DE" sz="1200" dirty="0">
              <a:solidFill>
                <a:prstClr val="black"/>
              </a:solidFill>
              <a:latin typeface="Verdana" pitchFamily="34" charset="0"/>
            </a:endParaRPr>
          </a:p>
        </p:txBody>
      </p:sp>
      <p:sp>
        <p:nvSpPr>
          <p:cNvPr id="4" name="Foliennummernplatzhalter 3"/>
          <p:cNvSpPr>
            <a:spLocks noGrp="1"/>
          </p:cNvSpPr>
          <p:nvPr>
            <p:ph type="sldNum" sz="quarter" idx="10"/>
          </p:nvPr>
        </p:nvSpPr>
        <p:spPr/>
        <p:txBody>
          <a:bodyPr/>
          <a:lstStyle/>
          <a:p>
            <a:fld id="{F5DA8330-827C-437C-8DD9-E1CB012D9658}" type="slidenum">
              <a:rPr lang="de-DE" smtClean="0"/>
              <a:pPr/>
              <a:t>10</a:t>
            </a:fld>
            <a:endParaRPr lang="de-DE" dirty="0"/>
          </a:p>
        </p:txBody>
      </p:sp>
    </p:spTree>
    <p:extLst>
      <p:ext uri="{BB962C8B-B14F-4D97-AF65-F5344CB8AC3E}">
        <p14:creationId xmlns:p14="http://schemas.microsoft.com/office/powerpoint/2010/main" val="2025162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Aber natürlich gibt es auch Gewinner: große </a:t>
            </a:r>
            <a:r>
              <a:rPr lang="de-DE" sz="1200" b="0" i="0" u="none" strike="noStrike" kern="1200" baseline="0" dirty="0" err="1">
                <a:solidFill>
                  <a:schemeClr val="tx1"/>
                </a:solidFill>
                <a:latin typeface="+mn-lt"/>
                <a:ea typeface="+mn-ea"/>
                <a:cs typeface="+mn-cs"/>
              </a:rPr>
              <a:t>Wiss.verlage</a:t>
            </a:r>
            <a:r>
              <a:rPr lang="de-DE" sz="1200" b="0" i="0" u="none" strike="noStrike" kern="1200" baseline="0" dirty="0">
                <a:solidFill>
                  <a:schemeClr val="tx1"/>
                </a:solidFill>
                <a:latin typeface="+mn-lt"/>
                <a:ea typeface="+mn-ea"/>
                <a:cs typeface="+mn-cs"/>
              </a:rPr>
              <a:t> haben Gewinnspanne von 20-30%</a:t>
            </a:r>
          </a:p>
          <a:p>
            <a:r>
              <a:rPr lang="de-DE" sz="1200" b="0" i="1" u="none" strike="noStrike" kern="1200" baseline="0" dirty="0">
                <a:solidFill>
                  <a:schemeClr val="tx1"/>
                </a:solidFill>
                <a:latin typeface="+mn-lt"/>
                <a:ea typeface="+mn-ea"/>
                <a:cs typeface="+mn-cs"/>
              </a:rPr>
              <a:t>Die 5 großen (Elsevier, Springer Nature, Wiley, </a:t>
            </a:r>
            <a:r>
              <a:rPr lang="de-DE" sz="1200" b="0" i="1" u="none" strike="noStrike" kern="1200" baseline="0" dirty="0" err="1">
                <a:solidFill>
                  <a:schemeClr val="tx1"/>
                </a:solidFill>
                <a:latin typeface="+mn-lt"/>
                <a:ea typeface="+mn-ea"/>
                <a:cs typeface="+mn-cs"/>
              </a:rPr>
              <a:t>Taylor&amp;Francis</a:t>
            </a:r>
            <a:r>
              <a:rPr lang="de-DE" sz="1200" b="0" i="1" u="none" strike="noStrike" kern="1200" baseline="0" dirty="0">
                <a:solidFill>
                  <a:schemeClr val="tx1"/>
                </a:solidFill>
                <a:latin typeface="+mn-lt"/>
                <a:ea typeface="+mn-ea"/>
                <a:cs typeface="+mn-cs"/>
              </a:rPr>
              <a:t>, Sage) sogar 35-40% Rendite.</a:t>
            </a:r>
          </a:p>
          <a:p>
            <a:endParaRPr lang="de-DE" sz="1200" b="0" i="1"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Die Aktionäre freuen sich, die Steuerzahler/Forschungseinrichtungen nicht</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kleine Verlagen haben allerdings oft Probleme, überhaupt Gewinne zu erwirtschaften. </a:t>
            </a:r>
            <a:endParaRPr lang="de-DE" dirty="0"/>
          </a:p>
        </p:txBody>
      </p:sp>
      <p:sp>
        <p:nvSpPr>
          <p:cNvPr id="4" name="Foliennummernplatzhalter 3"/>
          <p:cNvSpPr>
            <a:spLocks noGrp="1"/>
          </p:cNvSpPr>
          <p:nvPr>
            <p:ph type="sldNum" sz="quarter" idx="10"/>
          </p:nvPr>
        </p:nvSpPr>
        <p:spPr/>
        <p:txBody>
          <a:bodyPr/>
          <a:lstStyle/>
          <a:p>
            <a:fld id="{F5DA8330-827C-437C-8DD9-E1CB012D9658}" type="slidenum">
              <a:rPr lang="de-DE" smtClean="0"/>
              <a:pPr/>
              <a:t>11</a:t>
            </a:fld>
            <a:endParaRPr lang="de-DE" dirty="0"/>
          </a:p>
        </p:txBody>
      </p:sp>
    </p:spTree>
    <p:extLst>
      <p:ext uri="{BB962C8B-B14F-4D97-AF65-F5344CB8AC3E}">
        <p14:creationId xmlns:p14="http://schemas.microsoft.com/office/powerpoint/2010/main" val="2133007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in Zeiten der Zeitschriftenkrise.</a:t>
            </a:r>
            <a:r>
              <a:rPr lang="de-DE" b="1" dirty="0"/>
              <a:t> OA- Bewegung</a:t>
            </a:r>
            <a:r>
              <a:rPr lang="de-DE" b="1" baseline="0" dirty="0"/>
              <a:t> seit 1990erJahren </a:t>
            </a:r>
            <a:endParaRPr lang="de-DE" baseline="0" dirty="0"/>
          </a:p>
          <a:p>
            <a:endParaRPr lang="de-DE" baseline="0" dirty="0"/>
          </a:p>
          <a:p>
            <a:r>
              <a:rPr lang="de-DE" baseline="0" dirty="0"/>
              <a:t>Entstanden natürlich auch, weil es viel zu lange bis zur Veröff. dauerte + aus der Unzufriedenheit mit den Verlagen (hohe Kosten, wenig Leistung) und weil man keine Rechte mehr am eigenen Werk hat</a:t>
            </a:r>
          </a:p>
          <a:p>
            <a:endParaRPr lang="de-DE" baseline="0" dirty="0"/>
          </a:p>
          <a:p>
            <a:r>
              <a:rPr lang="de-DE" baseline="0" dirty="0"/>
              <a:t>Internet schuf hier neue Möglichkeiten</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F5DA8330-827C-437C-8DD9-E1CB012D9658}" type="slidenum">
              <a:rPr lang="de-DE" smtClean="0"/>
              <a:pPr/>
              <a:t>12</a:t>
            </a:fld>
            <a:endParaRPr lang="de-DE" dirty="0"/>
          </a:p>
        </p:txBody>
      </p:sp>
    </p:spTree>
    <p:extLst>
      <p:ext uri="{BB962C8B-B14F-4D97-AF65-F5344CB8AC3E}">
        <p14:creationId xmlns:p14="http://schemas.microsoft.com/office/powerpoint/2010/main" val="836548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in</a:t>
            </a:r>
            <a:r>
              <a:rPr lang="en-US" baseline="0" dirty="0"/>
              <a:t> </a:t>
            </a:r>
            <a:r>
              <a:rPr lang="en-US" baseline="0" dirty="0" err="1"/>
              <a:t>Naturwiss</a:t>
            </a:r>
            <a:r>
              <a:rPr lang="en-US" baseline="0" dirty="0"/>
              <a:t>. </a:t>
            </a:r>
            <a:r>
              <a:rPr lang="en-US" baseline="0" dirty="0" err="1"/>
              <a:t>schnelle</a:t>
            </a:r>
            <a:r>
              <a:rPr lang="en-US" baseline="0" dirty="0"/>
              <a:t> </a:t>
            </a:r>
            <a:r>
              <a:rPr lang="en-US" baseline="0" dirty="0" err="1"/>
              <a:t>Veröff</a:t>
            </a:r>
            <a:r>
              <a:rPr lang="en-US" baseline="0" dirty="0"/>
              <a:t>. </a:t>
            </a:r>
            <a:r>
              <a:rPr lang="en-US" baseline="0" dirty="0" err="1"/>
              <a:t>nötig</a:t>
            </a:r>
            <a:r>
              <a:rPr lang="en-US" baseline="0" dirty="0"/>
              <a:t> </a:t>
            </a:r>
            <a:r>
              <a:rPr lang="en-US" baseline="0" dirty="0">
                <a:sym typeface="Wingdings" pitchFamily="2" charset="2"/>
              </a:rPr>
              <a:t> </a:t>
            </a:r>
            <a:r>
              <a:rPr lang="en-US" dirty="0" err="1"/>
              <a:t>ArXiv</a:t>
            </a:r>
            <a:endParaRPr lang="en-US" dirty="0"/>
          </a:p>
          <a:p>
            <a:endParaRPr lang="de-DE" dirty="0"/>
          </a:p>
          <a:p>
            <a:r>
              <a:rPr lang="de-DE" b="1" dirty="0"/>
              <a:t>2002/2003</a:t>
            </a:r>
            <a:r>
              <a:rPr lang="de-DE" b="1" baseline="0" dirty="0"/>
              <a:t> war </a:t>
            </a:r>
            <a:r>
              <a:rPr lang="de-DE" b="1" dirty="0"/>
              <a:t>Meilenstein </a:t>
            </a:r>
            <a:r>
              <a:rPr lang="de-DE" dirty="0"/>
              <a:t>der Open Access-Bewegung:</a:t>
            </a:r>
            <a:r>
              <a:rPr lang="de-DE" baseline="0" dirty="0"/>
              <a:t> es </a:t>
            </a:r>
            <a:r>
              <a:rPr lang="de-DE" dirty="0"/>
              <a:t>gab mehrere Erklärungen, die die OA-Bewegung</a:t>
            </a:r>
            <a:r>
              <a:rPr lang="de-DE" baseline="0" dirty="0"/>
              <a:t> unterstützte: </a:t>
            </a:r>
          </a:p>
          <a:p>
            <a:endParaRPr lang="de-DE" dirty="0"/>
          </a:p>
          <a:p>
            <a:endParaRPr lang="de-DE" dirty="0"/>
          </a:p>
        </p:txBody>
      </p:sp>
      <p:sp>
        <p:nvSpPr>
          <p:cNvPr id="4" name="Foliennummernplatzhalter 3"/>
          <p:cNvSpPr>
            <a:spLocks noGrp="1"/>
          </p:cNvSpPr>
          <p:nvPr>
            <p:ph type="sldNum" sz="quarter" idx="10"/>
          </p:nvPr>
        </p:nvSpPr>
        <p:spPr/>
        <p:txBody>
          <a:bodyPr/>
          <a:lstStyle/>
          <a:p>
            <a:fld id="{F5DA8330-827C-437C-8DD9-E1CB012D9658}" type="slidenum">
              <a:rPr lang="de-DE" smtClean="0"/>
              <a:pPr/>
              <a:t>13</a:t>
            </a:fld>
            <a:endParaRPr lang="de-DE"/>
          </a:p>
        </p:txBody>
      </p:sp>
    </p:spTree>
    <p:extLst>
      <p:ext uri="{BB962C8B-B14F-4D97-AF65-F5344CB8AC3E}">
        <p14:creationId xmlns:p14="http://schemas.microsoft.com/office/powerpoint/2010/main" val="519433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Ohne Login/Registrierung z.B.</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OA ist nicht für Belletristik gedacht, denn hier wollen die Autoren ja Geld mit dem Verkauf der </a:t>
            </a:r>
            <a:r>
              <a:rPr lang="de-DE" dirty="0" err="1"/>
              <a:t>Lit</a:t>
            </a:r>
            <a:r>
              <a:rPr lang="de-DE" dirty="0"/>
              <a:t>. Verdienen. </a:t>
            </a:r>
          </a:p>
        </p:txBody>
      </p:sp>
      <p:sp>
        <p:nvSpPr>
          <p:cNvPr id="4" name="Foliennummernplatzhalter 3"/>
          <p:cNvSpPr>
            <a:spLocks noGrp="1"/>
          </p:cNvSpPr>
          <p:nvPr>
            <p:ph type="sldNum" sz="quarter" idx="10"/>
          </p:nvPr>
        </p:nvSpPr>
        <p:spPr/>
        <p:txBody>
          <a:bodyPr/>
          <a:lstStyle/>
          <a:p>
            <a:fld id="{F5DA8330-827C-437C-8DD9-E1CB012D9658}" type="slidenum">
              <a:rPr lang="de-DE" smtClean="0"/>
              <a:pPr/>
              <a:t>14</a:t>
            </a:fld>
            <a:endParaRPr lang="de-DE" dirty="0"/>
          </a:p>
        </p:txBody>
      </p:sp>
    </p:spTree>
    <p:extLst>
      <p:ext uri="{BB962C8B-B14F-4D97-AF65-F5344CB8AC3E}">
        <p14:creationId xmlns:p14="http://schemas.microsoft.com/office/powerpoint/2010/main" val="2145295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Wenn</a:t>
            </a:r>
            <a:r>
              <a:rPr lang="de-DE" b="1" baseline="0" dirty="0"/>
              <a:t> einige von OA reden</a:t>
            </a:r>
            <a:r>
              <a:rPr lang="de-DE" baseline="0" dirty="0"/>
              <a:t>, meinen sie nur den freien Zugang zu wiss. Arbeiten. </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baseline="0" dirty="0"/>
              <a:t>Im engeren Sinn aber – laut Berliner Erklärung </a:t>
            </a:r>
            <a:r>
              <a:rPr lang="de-DE" baseline="0" dirty="0"/>
              <a:t>– geht aber das Ziel von OA weiter: bei OA  im engeren Sinn müssen </a:t>
            </a:r>
            <a:r>
              <a:rPr lang="de-DE" dirty="0"/>
              <a:t>Veröffentlichungen zwei Voraussetzungen erfüllen:</a:t>
            </a:r>
          </a:p>
          <a:p>
            <a:r>
              <a:rPr lang="de-DE" baseline="0" dirty="0"/>
              <a:t>nicht nur kostenlos darauf zugegriffen werden darf, sondern dass man das Werk auch weiterverbreiten, wiedergeben, bearbeiten darf, wenn der Nutzer die Urheberschaft korrekt angibt. Geht über die Nutzungsrechte vom Urheberrecht hinaus</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F5DA8330-827C-437C-8DD9-E1CB012D9658}" type="slidenum">
              <a:rPr lang="de-DE" smtClean="0"/>
              <a:pPr/>
              <a:t>15</a:t>
            </a:fld>
            <a:endParaRPr lang="de-DE"/>
          </a:p>
        </p:txBody>
      </p:sp>
    </p:spTree>
    <p:extLst>
      <p:ext uri="{BB962C8B-B14F-4D97-AF65-F5344CB8AC3E}">
        <p14:creationId xmlns:p14="http://schemas.microsoft.com/office/powerpoint/2010/main" val="225857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2. Forderung: ablegen in wiss. Rep. (Hochschulschriftenserver) wegen LZA, besserer Verbreitung und Interoperabilität. Unser „Online-Archiv“ stell ich dann später vor.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Berliner </a:t>
            </a:r>
            <a:r>
              <a:rPr lang="de-DE" dirty="0" err="1"/>
              <a:t>Erkl</a:t>
            </a:r>
            <a:r>
              <a:rPr lang="de-DE" dirty="0"/>
              <a:t>.</a:t>
            </a:r>
            <a:r>
              <a:rPr lang="de-DE" baseline="0" dirty="0"/>
              <a:t> wurde von allen wichtigen Forschungseinrichtungen unterschrieben (DFG, Hochschulrektorenkonferenz, Fraunhofer-Gesellschaft </a:t>
            </a:r>
            <a:r>
              <a:rPr lang="de-DE" baseline="0" dirty="0" err="1"/>
              <a:t>etc</a:t>
            </a:r>
            <a:r>
              <a:rPr lang="de-DE" baseline="0" dirty="0"/>
              <a:t>), . Auch von UR.</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10"/>
          </p:nvPr>
        </p:nvSpPr>
        <p:spPr/>
        <p:txBody>
          <a:bodyPr/>
          <a:lstStyle/>
          <a:p>
            <a:fld id="{F5DA8330-827C-437C-8DD9-E1CB012D9658}" type="slidenum">
              <a:rPr lang="de-DE" smtClean="0"/>
              <a:pPr/>
              <a:t>16</a:t>
            </a:fld>
            <a:endParaRPr lang="de-DE"/>
          </a:p>
        </p:txBody>
      </p:sp>
    </p:spTree>
    <p:extLst>
      <p:ext uri="{BB962C8B-B14F-4D97-AF65-F5344CB8AC3E}">
        <p14:creationId xmlns:p14="http://schemas.microsoft.com/office/powerpoint/2010/main" val="225857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OA</a:t>
            </a:r>
            <a:r>
              <a:rPr lang="de-DE" baseline="0" dirty="0"/>
              <a:t> beinhaltet versch. Komponenten. OA geht über „nur freies Lesen“ hinaus. Es gibt z. B. </a:t>
            </a:r>
            <a:r>
              <a:rPr lang="de-DE" baseline="0" dirty="0" err="1"/>
              <a:t>Zss</a:t>
            </a:r>
            <a:r>
              <a:rPr lang="de-DE" baseline="0" dirty="0"/>
              <a:t>, die laut Homepage „OA“ sind, aber keine CC-Lizenzen vergeben</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385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Warum unterstützen</a:t>
            </a:r>
            <a:r>
              <a:rPr lang="de-DE" baseline="0" dirty="0"/>
              <a:t> wir OA?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423863" marR="0" lvl="0" indent="-423863" algn="l" defTabSz="914400" rtl="0" eaLnBrk="1" fontAlgn="auto" latinLnBrk="0" hangingPunct="1">
              <a:lnSpc>
                <a:spcPct val="100000"/>
              </a:lnSpc>
              <a:spcBef>
                <a:spcPts val="0"/>
              </a:spcBef>
              <a:spcAft>
                <a:spcPts val="0"/>
              </a:spcAft>
              <a:buClrTx/>
              <a:buSzTx/>
              <a:buFontTx/>
              <a:buNone/>
              <a:tabLst/>
              <a:defRPr/>
            </a:pPr>
            <a:r>
              <a:rPr lang="de-DE" dirty="0"/>
              <a:t> Was frei zugänglich</a:t>
            </a:r>
            <a:r>
              <a:rPr lang="de-DE" baseline="0" dirty="0"/>
              <a:t> ist, ist von Suchmaschinen besser auffindbar, (v.a. Hochschulschriftenserver werden eher abgesucht als </a:t>
            </a:r>
            <a:r>
              <a:rPr lang="de-DE" baseline="0" dirty="0" err="1"/>
              <a:t>Websiten</a:t>
            </a:r>
            <a:r>
              <a:rPr lang="de-DE" baseline="0" dirty="0"/>
              <a:t>, weil sie die Daten in einem best. Format bereitstellen. ). OA-Inhalte dürfen geteilt werden, sind also oft über mehrere Seiten auffindbar</a:t>
            </a:r>
            <a:endParaRPr lang="de-DE" baseline="0" dirty="0">
              <a:sym typeface="Wingdings" panose="05000000000000000000" pitchFamily="2" charset="2"/>
            </a:endParaRPr>
          </a:p>
          <a:p>
            <a:pPr marL="423863" marR="0" lvl="0" indent="-423863" algn="l" defTabSz="914400" rtl="0" eaLnBrk="1" fontAlgn="auto" latinLnBrk="0" hangingPunct="1">
              <a:lnSpc>
                <a:spcPct val="100000"/>
              </a:lnSpc>
              <a:spcBef>
                <a:spcPts val="0"/>
              </a:spcBef>
              <a:spcAft>
                <a:spcPts val="0"/>
              </a:spcAft>
              <a:buClrTx/>
              <a:buSzTx/>
              <a:buFontTx/>
              <a:buNone/>
              <a:tabLst/>
              <a:defRPr/>
            </a:pPr>
            <a:r>
              <a:rPr lang="de-DE" baseline="0" dirty="0">
                <a:sym typeface="Wingdings" panose="05000000000000000000" pitchFamily="2" charset="2"/>
              </a:rPr>
              <a:t>Bessere Auffindbarkeit/leichte Zugänglichkeit </a:t>
            </a:r>
            <a:r>
              <a:rPr lang="de-DE" baseline="0" dirty="0"/>
              <a:t>wird dadurch wohl auch eher zitiert </a:t>
            </a:r>
          </a:p>
          <a:p>
            <a:pPr marL="423863" marR="0" lvl="0" indent="-423863" algn="l" defTabSz="914400" rtl="0" eaLnBrk="1" fontAlgn="auto" latinLnBrk="0" hangingPunct="1">
              <a:lnSpc>
                <a:spcPct val="100000"/>
              </a:lnSpc>
              <a:spcBef>
                <a:spcPts val="0"/>
              </a:spcBef>
              <a:spcAft>
                <a:spcPts val="0"/>
              </a:spcAft>
              <a:buClrTx/>
              <a:buSzTx/>
              <a:buFontTx/>
              <a:buNone/>
              <a:tabLst/>
              <a:defRPr/>
            </a:pPr>
            <a:endParaRPr lang="de-DE" dirty="0"/>
          </a:p>
          <a:p>
            <a:pPr marL="423863" indent="-423863"/>
            <a:r>
              <a:rPr lang="de-DE" b="1" dirty="0"/>
              <a:t>Öffentlich finanzierte</a:t>
            </a:r>
            <a:r>
              <a:rPr lang="de-DE" dirty="0"/>
              <a:t> Forschungsergebnisse sollen offen zugänglich sein, nicht nur über einzelne </a:t>
            </a:r>
            <a:r>
              <a:rPr lang="de-DE" dirty="0" err="1"/>
              <a:t>Bb</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auch für politische Entscheidungsträger, anwendungsorientierte Zielgruppen </a:t>
            </a:r>
            <a:r>
              <a:rPr lang="de-DE" b="0" dirty="0"/>
              <a:t>(</a:t>
            </a:r>
            <a:r>
              <a:rPr lang="de-DE" b="0" dirty="0" err="1"/>
              <a:t>zB</a:t>
            </a:r>
            <a:r>
              <a:rPr lang="de-DE" b="0" dirty="0"/>
              <a:t>. Hausärzte)</a:t>
            </a:r>
            <a:r>
              <a:rPr lang="de-DE" b="1" dirty="0"/>
              <a:t> und die Öffentlichkeit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baseline="0" dirty="0"/>
              <a:t>Forschung besteht zum großen Teil daraus</a:t>
            </a:r>
            <a:r>
              <a:rPr lang="de-DE" baseline="0" dirty="0"/>
              <a:t>, andere Forschungsergebnisse zu sichten/für seine Forschungsfragen </a:t>
            </a:r>
            <a:r>
              <a:rPr lang="de-DE" baseline="0" dirty="0" err="1"/>
              <a:t>nachzunutzen</a:t>
            </a:r>
            <a:r>
              <a:rPr lang="de-DE" baseline="0" dirty="0"/>
              <a:t>. Wenn problemlos auffindbar und nachnutzbar: erleichtert wiss. Zusammenarbeit und beschleunigt Forschungsprozesse. Aktuelles, sehr prägnantes Beispiel: Medizinische Covid19-Publikationen wurden von vielen Verlagen frei zugänglich gemacht, um gemeinsam möglichst schnell Ergebnisse zu bekommen. ´Text and Data Mining kann hier genutzt werden (bei Verlagsangeboten: techn.+ rechtliche Hürden)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 wiss.</a:t>
            </a:r>
            <a:r>
              <a:rPr lang="de-DE" baseline="0" dirty="0"/>
              <a:t> </a:t>
            </a:r>
            <a:r>
              <a:rPr lang="de-DE" baseline="0" dirty="0" err="1"/>
              <a:t>ZssAbos</a:t>
            </a:r>
            <a:r>
              <a:rPr lang="de-DE" baseline="0" dirty="0"/>
              <a:t>: </a:t>
            </a:r>
            <a:r>
              <a:rPr lang="de-DE" b="1" baseline="0" dirty="0"/>
              <a:t>ü</a:t>
            </a:r>
            <a:r>
              <a:rPr lang="de-DE" b="1" dirty="0"/>
              <a:t>berproportionale Preissteigerungen</a:t>
            </a:r>
            <a:r>
              <a:rPr lang="de-DE" b="1" baseline="0" dirty="0"/>
              <a:t> </a:t>
            </a:r>
            <a:r>
              <a:rPr lang="de-DE" b="1" dirty="0">
                <a:sym typeface="Wingdings" panose="05000000000000000000" pitchFamily="2" charset="2"/>
              </a:rPr>
              <a:t> </a:t>
            </a:r>
            <a:r>
              <a:rPr lang="de-DE" dirty="0"/>
              <a:t>kaum finanzierbar, die Autoren selbst nehmen davon aber wenig Kenntnis, weil die Abo-Gebühren oft geheim bleiben.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 den Gebühren im OA-Modell sehen Autoren selbst die Gebühren und Preisdifferenzen zwischen ähnlichen </a:t>
            </a:r>
            <a:r>
              <a:rPr lang="de-DE" dirty="0" err="1"/>
              <a:t>Zss</a:t>
            </a:r>
            <a:r>
              <a:rPr lang="de-D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r>
              <a:rPr lang="de-DE" baseline="0" dirty="0"/>
              <a:t>Das sehen auch Forschungsförderer so und setzen OA oft voraus. </a:t>
            </a:r>
          </a:p>
          <a:p>
            <a:r>
              <a:rPr lang="de-DE" sz="1200" kern="1200" baseline="0" dirty="0">
                <a:solidFill>
                  <a:schemeClr val="tx1"/>
                </a:solidFill>
                <a:effectLst/>
                <a:latin typeface="+mn-lt"/>
                <a:ea typeface="+mn-ea"/>
                <a:cs typeface="+mn-cs"/>
              </a:rPr>
              <a:t>- Pubs, die aus Horizon 2020 hervorgehen, müssen OA veröff. Werden</a:t>
            </a:r>
          </a:p>
          <a:p>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Deutschen Forschungsgemeinschaft (DFG) empfehlen OA, haben</a:t>
            </a:r>
            <a:r>
              <a:rPr lang="de-DE" sz="1200" kern="1200" baseline="0" dirty="0">
                <a:solidFill>
                  <a:schemeClr val="tx1"/>
                </a:solidFill>
                <a:effectLst/>
                <a:latin typeface="+mn-lt"/>
                <a:ea typeface="+mn-ea"/>
                <a:cs typeface="+mn-cs"/>
              </a:rPr>
              <a:t> aber noch keine </a:t>
            </a:r>
            <a:r>
              <a:rPr lang="de-DE" sz="1200" kern="1200" baseline="0" dirty="0" err="1">
                <a:solidFill>
                  <a:schemeClr val="tx1"/>
                </a:solidFill>
                <a:effectLst/>
                <a:latin typeface="+mn-lt"/>
                <a:ea typeface="+mn-ea"/>
                <a:cs typeface="+mn-cs"/>
              </a:rPr>
              <a:t>Veröff.pflichten</a:t>
            </a:r>
            <a:r>
              <a:rPr lang="de-DE" sz="1200" kern="1200" baseline="0" dirty="0">
                <a:solidFill>
                  <a:schemeClr val="tx1"/>
                </a:solidFill>
                <a:effectLst/>
                <a:latin typeface="+mn-lt"/>
                <a:ea typeface="+mn-ea"/>
                <a:cs typeface="+mn-cs"/>
              </a:rPr>
              <a:t>. Zurückhaltung wegen Wissenschaftsfreiheit (OA-Pflicht schränkt ggf. Wahl der </a:t>
            </a:r>
            <a:r>
              <a:rPr lang="de-DE" sz="1200" kern="1200" baseline="0" dirty="0" err="1">
                <a:solidFill>
                  <a:schemeClr val="tx1"/>
                </a:solidFill>
                <a:effectLst/>
                <a:latin typeface="+mn-lt"/>
                <a:ea typeface="+mn-ea"/>
                <a:cs typeface="+mn-cs"/>
              </a:rPr>
              <a:t>Zs</a:t>
            </a:r>
            <a:r>
              <a:rPr lang="de-DE" sz="1200" kern="1200" baseline="0" dirty="0">
                <a:solidFill>
                  <a:schemeClr val="tx1"/>
                </a:solidFill>
                <a:effectLst/>
                <a:latin typeface="+mn-lt"/>
                <a:ea typeface="+mn-ea"/>
                <a:cs typeface="+mn-cs"/>
              </a:rPr>
              <a:t> ein)  </a:t>
            </a:r>
            <a:r>
              <a:rPr lang="de-DE" sz="1200" b="0" i="0" u="none" strike="noStrike" kern="1200" baseline="0" dirty="0">
                <a:solidFill>
                  <a:schemeClr val="tx1"/>
                </a:solidFill>
                <a:latin typeface="+mn-lt"/>
                <a:ea typeface="+mn-ea"/>
                <a:cs typeface="+mn-cs"/>
              </a:rPr>
              <a:t>Die DFG beschränkt sich in ihren Verwendungsrichtlinien bislang auf eine dringende Empfehlung, die „mit ihren Mitteln finanzierten Forschungsergebnisse [...] möglichst auch digital [zu veröffentlichen] und für den entgeltfreien Zugriff im Internet (Open Access) verfügbar [zu machen] [....].“ )</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endParaRPr lang="de-DE" dirty="0"/>
          </a:p>
        </p:txBody>
      </p:sp>
      <p:sp>
        <p:nvSpPr>
          <p:cNvPr id="4" name="Foliennummernplatzhalter 3"/>
          <p:cNvSpPr>
            <a:spLocks noGrp="1"/>
          </p:cNvSpPr>
          <p:nvPr>
            <p:ph type="sldNum" sz="quarter" idx="5"/>
          </p:nvPr>
        </p:nvSpPr>
        <p:spPr/>
        <p:txBody>
          <a:bodyPr/>
          <a:lstStyle/>
          <a:p>
            <a:fld id="{F5DA8330-827C-437C-8DD9-E1CB012D9658}" type="slidenum">
              <a:rPr lang="de-DE" smtClean="0"/>
              <a:pPr/>
              <a:t>18</a:t>
            </a:fld>
            <a:endParaRPr lang="de-DE" dirty="0"/>
          </a:p>
        </p:txBody>
      </p:sp>
    </p:spTree>
    <p:extLst>
      <p:ext uri="{BB962C8B-B14F-4D97-AF65-F5344CB8AC3E}">
        <p14:creationId xmlns:p14="http://schemas.microsoft.com/office/powerpoint/2010/main" val="2321147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de-DE" dirty="0"/>
              <a:t>Vorteile </a:t>
            </a:r>
            <a:r>
              <a:rPr lang="de-DE" dirty="0" err="1"/>
              <a:t>ggü</a:t>
            </a:r>
            <a:r>
              <a:rPr lang="de-DE" dirty="0"/>
              <a:t>. Abo-</a:t>
            </a:r>
            <a:r>
              <a:rPr lang="de-DE" dirty="0" err="1"/>
              <a:t>Zss</a:t>
            </a:r>
            <a:r>
              <a:rPr lang="de-DE"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1" dirty="0"/>
              <a:t>Möglichst weite Verbreitung</a:t>
            </a:r>
            <a:r>
              <a:rPr lang="de-DE" dirty="0"/>
              <a:t> der eigenen Forschung ist das Ziel jedes Forschers. </a:t>
            </a:r>
            <a:r>
              <a:rPr lang="de-DE" dirty="0" err="1"/>
              <a:t>Abozeitschriften</a:t>
            </a:r>
            <a:r>
              <a:rPr lang="de-DE" dirty="0"/>
              <a:t> verlangen hohe Gebühren und sind deshalb </a:t>
            </a:r>
            <a:r>
              <a:rPr lang="de-DE" b="1" dirty="0"/>
              <a:t>nur über bestimmte Bibliotheken zugänglich</a:t>
            </a:r>
            <a:r>
              <a:rPr lang="de-DE" dirty="0"/>
              <a:t>. Open-Access-Publikationen dagegen sind jederzeit weltweit lesbar und über Suchmaschinen auffindbar.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1" dirty="0"/>
              <a:t>Pubs, die überall lesbar, frei nutzbar</a:t>
            </a:r>
            <a:r>
              <a:rPr lang="de-DE" dirty="0">
                <a:sym typeface="Wingdings" panose="05000000000000000000" pitchFamily="2" charset="2"/>
              </a:rPr>
              <a:t> </a:t>
            </a:r>
            <a:r>
              <a:rPr lang="de-DE" baseline="0" dirty="0">
                <a:sym typeface="Wingdings" panose="05000000000000000000" pitchFamily="2" charset="2"/>
              </a:rPr>
              <a:t>mehr genutzt als </a:t>
            </a:r>
            <a:r>
              <a:rPr lang="de-DE" dirty="0"/>
              <a:t>Publikationen, die hinter Login/Bezahlschranke versteckt sind </a:t>
            </a:r>
            <a:r>
              <a:rPr lang="de-DE" dirty="0">
                <a:sym typeface="Wingdings" panose="05000000000000000000" pitchFamily="2" charset="2"/>
              </a:rPr>
              <a:t>oft mehr zitiert, was ja wichtiges Ziel für Wiss. Ist (siehe Wiley/Springer-Studie)</a:t>
            </a:r>
            <a:endParaRPr lang="de-DE"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de-DE"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r>
              <a:rPr lang="de-DE" b="0" baseline="0" dirty="0"/>
              <a:t>OA-</a:t>
            </a:r>
            <a:r>
              <a:rPr lang="de-DE" b="0" baseline="0" dirty="0" err="1"/>
              <a:t>Zss</a:t>
            </a:r>
            <a:r>
              <a:rPr lang="de-DE" b="0" baseline="0" dirty="0"/>
              <a:t> verlangen meist nur einfache Nutzungsrechte </a:t>
            </a:r>
            <a:r>
              <a:rPr lang="de-DE" b="0" baseline="0" dirty="0">
                <a:sym typeface="Wingdings" panose="05000000000000000000" pitchFamily="2" charset="2"/>
              </a:rPr>
              <a:t> Verwertungsrechte beim Autor-&gt; kann </a:t>
            </a:r>
            <a:r>
              <a:rPr lang="de-DE" b="0" baseline="0" dirty="0"/>
              <a:t>Werk selber weiternutzen und </a:t>
            </a:r>
            <a:r>
              <a:rPr lang="de-DE" b="0" baseline="0" dirty="0">
                <a:sym typeface="Wingdings" panose="05000000000000000000" pitchFamily="2" charset="2"/>
              </a:rPr>
              <a:t>selbst weiterhin Rechte vergeben (z. B. noch auf Plattformen veröff., in Sammelbände integrieren)</a:t>
            </a:r>
            <a:br>
              <a:rPr lang="de-DE" b="0" baseline="0" dirty="0">
                <a:sym typeface="Wingdings" panose="05000000000000000000" pitchFamily="2" charset="2"/>
              </a:rPr>
            </a:br>
            <a:r>
              <a:rPr lang="de-DE" b="0" baseline="0" dirty="0">
                <a:sym typeface="Wingdings" panose="05000000000000000000" pitchFamily="2" charset="2"/>
              </a:rPr>
              <a:t>(manche OA-</a:t>
            </a:r>
            <a:r>
              <a:rPr lang="de-DE" b="0" baseline="0" dirty="0" err="1">
                <a:sym typeface="Wingdings" panose="05000000000000000000" pitchFamily="2" charset="2"/>
              </a:rPr>
              <a:t>Zss</a:t>
            </a:r>
            <a:r>
              <a:rPr lang="de-DE" b="0" baseline="0" dirty="0">
                <a:sym typeface="Wingdings" panose="05000000000000000000" pitchFamily="2" charset="2"/>
              </a:rPr>
              <a:t> verlangen trotzdem ausschließliche Nutzungsrechte (sind also nicht das Idealbild von „Open Access“)  in dem Fall gilt: die Rechte der </a:t>
            </a:r>
            <a:r>
              <a:rPr lang="de-DE" b="0" baseline="0" dirty="0"/>
              <a:t>CC-Lizenz des Artikels gelten auch für Autor selbst)</a:t>
            </a:r>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endParaRPr lang="de-DE"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r>
              <a:rPr lang="de-DE" baseline="0" dirty="0"/>
              <a:t>einige </a:t>
            </a:r>
            <a:r>
              <a:rPr lang="de-DE" b="1" baseline="0" dirty="0"/>
              <a:t>Geldgeber fordern</a:t>
            </a:r>
            <a:r>
              <a:rPr lang="de-DE" baseline="0" dirty="0"/>
              <a:t>, dass Forschungsergebnisse OA gestellt werden</a:t>
            </a:r>
          </a:p>
          <a:p>
            <a:endParaRPr lang="de-DE" dirty="0"/>
          </a:p>
          <a:p>
            <a:endParaRPr lang="de-DE" dirty="0"/>
          </a:p>
          <a:p>
            <a:r>
              <a:rPr lang="de-DE" i="1" dirty="0"/>
              <a:t>(„Sichtbarkeit“ = Listung in bekannten/gängigen DB </a:t>
            </a:r>
            <a:r>
              <a:rPr lang="de-DE" i="1" dirty="0">
                <a:sym typeface="Wingdings" panose="05000000000000000000" pitchFamily="2" charset="2"/>
              </a:rPr>
              <a:t> abhängig vom Verlag u von </a:t>
            </a:r>
            <a:r>
              <a:rPr lang="de-DE" i="1" dirty="0" err="1">
                <a:sym typeface="Wingdings" panose="05000000000000000000" pitchFamily="2" charset="2"/>
              </a:rPr>
              <a:t>Zss</a:t>
            </a:r>
            <a:r>
              <a:rPr lang="de-DE" i="1" dirty="0">
                <a:sym typeface="Wingdings" panose="05000000000000000000" pitchFamily="2" charset="2"/>
              </a:rPr>
              <a:t>, aber unabhängig von OA oder nicht)</a:t>
            </a:r>
            <a:endParaRPr lang="de-DE" i="1" dirty="0"/>
          </a:p>
        </p:txBody>
      </p:sp>
      <p:sp>
        <p:nvSpPr>
          <p:cNvPr id="4" name="Foliennummernplatzhalter 3"/>
          <p:cNvSpPr>
            <a:spLocks noGrp="1"/>
          </p:cNvSpPr>
          <p:nvPr>
            <p:ph type="sldNum" sz="quarter" idx="10"/>
          </p:nvPr>
        </p:nvSpPr>
        <p:spPr/>
        <p:txBody>
          <a:bodyPr/>
          <a:lstStyle/>
          <a:p>
            <a:fld id="{F5DA8330-827C-437C-8DD9-E1CB012D9658}" type="slidenum">
              <a:rPr lang="de-DE" smtClean="0"/>
              <a:pPr/>
              <a:t>19</a:t>
            </a:fld>
            <a:endParaRPr lang="de-DE"/>
          </a:p>
        </p:txBody>
      </p:sp>
    </p:spTree>
    <p:extLst>
      <p:ext uri="{BB962C8B-B14F-4D97-AF65-F5344CB8AC3E}">
        <p14:creationId xmlns:p14="http://schemas.microsoft.com/office/powerpoint/2010/main" val="1868831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8E3CC40-D754-4B58-89D2-178A68EFF4B5}" type="slidenum">
              <a:rPr lang="de-DE" smtClean="0"/>
              <a:t>2</a:t>
            </a:fld>
            <a:endParaRPr lang="de-DE"/>
          </a:p>
        </p:txBody>
      </p:sp>
    </p:spTree>
    <p:extLst>
      <p:ext uri="{BB962C8B-B14F-4D97-AF65-F5344CB8AC3E}">
        <p14:creationId xmlns:p14="http://schemas.microsoft.com/office/powerpoint/2010/main" val="2130300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E3CC40-D754-4B58-89D2-178A68EFF4B5}" type="slidenum">
              <a:rPr lang="de-DE" smtClean="0"/>
              <a:t>20</a:t>
            </a:fld>
            <a:endParaRPr lang="de-DE"/>
          </a:p>
        </p:txBody>
      </p:sp>
    </p:spTree>
    <p:extLst>
      <p:ext uri="{BB962C8B-B14F-4D97-AF65-F5344CB8AC3E}">
        <p14:creationId xmlns:p14="http://schemas.microsoft.com/office/powerpoint/2010/main" val="2228995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die UR unterstützt OA (Berliner </a:t>
            </a:r>
            <a:r>
              <a:rPr lang="de-DE" dirty="0" err="1"/>
              <a:t>Erkl</a:t>
            </a:r>
            <a:r>
              <a:rPr lang="de-DE" dirty="0"/>
              <a:t>. + eigene </a:t>
            </a:r>
            <a:r>
              <a:rPr lang="de-DE" dirty="0" err="1"/>
              <a:t>OAPolicy</a:t>
            </a:r>
            <a:r>
              <a:rPr lang="de-DE" dirty="0"/>
              <a:t>)</a:t>
            </a:r>
          </a:p>
        </p:txBody>
      </p:sp>
      <p:sp>
        <p:nvSpPr>
          <p:cNvPr id="4" name="Foliennummernplatzhalter 3"/>
          <p:cNvSpPr>
            <a:spLocks noGrp="1"/>
          </p:cNvSpPr>
          <p:nvPr>
            <p:ph type="sldNum" sz="quarter" idx="5"/>
          </p:nvPr>
        </p:nvSpPr>
        <p:spPr/>
        <p:txBody>
          <a:bodyPr/>
          <a:lstStyle/>
          <a:p>
            <a:fld id="{B8E3CC40-D754-4B58-89D2-178A68EFF4B5}" type="slidenum">
              <a:rPr lang="de-DE" smtClean="0"/>
              <a:t>21</a:t>
            </a:fld>
            <a:endParaRPr lang="de-DE"/>
          </a:p>
        </p:txBody>
      </p:sp>
    </p:spTree>
    <p:extLst>
      <p:ext uri="{BB962C8B-B14F-4D97-AF65-F5344CB8AC3E}">
        <p14:creationId xmlns:p14="http://schemas.microsoft.com/office/powerpoint/2010/main" val="3601350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Aktuelle Beschlüsse zu OA, Sommer 2023</a:t>
            </a:r>
          </a:p>
          <a:p>
            <a:endParaRPr lang="de-DE" dirty="0"/>
          </a:p>
          <a:p>
            <a:r>
              <a:rPr lang="de-DE" dirty="0"/>
              <a:t>Jetzt WEGE ZU OA</a:t>
            </a:r>
          </a:p>
        </p:txBody>
      </p:sp>
      <p:sp>
        <p:nvSpPr>
          <p:cNvPr id="4" name="Foliennummernplatzhalter 3"/>
          <p:cNvSpPr>
            <a:spLocks noGrp="1"/>
          </p:cNvSpPr>
          <p:nvPr>
            <p:ph type="sldNum" sz="quarter" idx="5"/>
          </p:nvPr>
        </p:nvSpPr>
        <p:spPr/>
        <p:txBody>
          <a:bodyPr/>
          <a:lstStyle/>
          <a:p>
            <a:fld id="{B8E3CC40-D754-4B58-89D2-178A68EFF4B5}" type="slidenum">
              <a:rPr lang="de-DE" smtClean="0"/>
              <a:t>22</a:t>
            </a:fld>
            <a:endParaRPr lang="de-DE"/>
          </a:p>
        </p:txBody>
      </p:sp>
    </p:spTree>
    <p:extLst>
      <p:ext uri="{BB962C8B-B14F-4D97-AF65-F5344CB8AC3E}">
        <p14:creationId xmlns:p14="http://schemas.microsoft.com/office/powerpoint/2010/main" val="2740098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a:t>Gebe einen Überblick über die </a:t>
            </a:r>
            <a:r>
              <a:rPr lang="de-DE" dirty="0" err="1"/>
              <a:t>veschiedenen</a:t>
            </a:r>
            <a:r>
              <a:rPr lang="de-DE" dirty="0"/>
              <a:t> Möglichkeiten OA zu publizieren</a:t>
            </a:r>
          </a:p>
          <a:p>
            <a:pPr marL="0" indent="0">
              <a:buNone/>
            </a:pPr>
            <a:endParaRPr lang="de-DE" dirty="0"/>
          </a:p>
          <a:p>
            <a:pPr marL="0" indent="0">
              <a:buNone/>
            </a:pP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3CC40-D754-4B58-89D2-178A68EFF4B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323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Mehrere Modelle/ Strategien, damit</a:t>
            </a:r>
            <a:r>
              <a:rPr lang="de-DE" baseline="0" dirty="0"/>
              <a:t> Werke OA sind.  Diese ergänzen sich. Der goldene, grüne und hybride Weg sind die bekanntesten.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r>
              <a:rPr lang="de-DE" b="1" dirty="0"/>
              <a:t>Goldener Weg:</a:t>
            </a:r>
            <a:r>
              <a:rPr lang="de-DE" b="1" baseline="0" dirty="0"/>
              <a:t> </a:t>
            </a:r>
            <a:r>
              <a:rPr lang="de-DE" baseline="0" dirty="0"/>
              <a:t>ursprünglich bedeutete es „</a:t>
            </a:r>
            <a:r>
              <a:rPr lang="de-DE" baseline="0" dirty="0" err="1"/>
              <a:t>Erstveröff</a:t>
            </a:r>
            <a:r>
              <a:rPr lang="de-DE" baseline="0" dirty="0"/>
              <a:t>. erfolgt OA“ - inzwischen hat sich aber der hybride Weg noch als Unterkategorie zu Gold entwickelt, deshalb grenzt man inzwischen MEISTENS enger ein und meint mit Gold „in reinem OA-Medium“. Wiss. publizieren dazu z.B. Artikel in Gold-OA-Zeitschriften (</a:t>
            </a:r>
            <a:r>
              <a:rPr lang="de-DE" baseline="0" dirty="0" err="1"/>
              <a:t>Zss</a:t>
            </a:r>
            <a:r>
              <a:rPr lang="de-DE" baseline="0" dirty="0"/>
              <a:t>, in denen alle Artikel sofort frei zugänglich und mit einer Lizenz versehen sind, sodass jeder sieht, dass er das Werk z. B. weiterverbreiten oder bearbeiten darf)</a:t>
            </a:r>
          </a:p>
          <a:p>
            <a:endParaRPr lang="de-DE" baseline="0" dirty="0"/>
          </a:p>
          <a:p>
            <a:r>
              <a:rPr lang="de-DE" sz="1200" b="1" i="0" u="none" strike="noStrike" kern="1200" baseline="0" dirty="0">
                <a:solidFill>
                  <a:schemeClr val="tx1"/>
                </a:solidFill>
                <a:latin typeface="+mn-lt"/>
                <a:ea typeface="+mn-ea"/>
                <a:cs typeface="+mn-cs"/>
              </a:rPr>
              <a:t>Grüner Weg</a:t>
            </a:r>
            <a:r>
              <a:rPr lang="de-DE" sz="1200" b="0" i="0" u="none" strike="noStrike" kern="1200" baseline="0" dirty="0">
                <a:solidFill>
                  <a:schemeClr val="tx1"/>
                </a:solidFill>
                <a:latin typeface="+mn-lt"/>
                <a:ea typeface="+mn-ea"/>
                <a:cs typeface="+mn-cs"/>
              </a:rPr>
              <a:t>: </a:t>
            </a:r>
            <a:r>
              <a:rPr lang="de-DE" baseline="0" dirty="0"/>
              <a:t>Wiss. publizieren Artikel in herkömmlichen (Non-OA-)</a:t>
            </a:r>
            <a:r>
              <a:rPr lang="de-DE" baseline="0" dirty="0" err="1"/>
              <a:t>Zss</a:t>
            </a:r>
            <a:r>
              <a:rPr lang="de-DE" baseline="0" dirty="0"/>
              <a:t> und nutzen aber die Möglichkeit, die das Gesetz oder der Verlag ihnen bietet, um eine Version ihres Werkes zusätzlich in einem Rep abzulegen, sodass die Inhalte des Werkes für alle zumindest frei lesbar sind.</a:t>
            </a:r>
          </a:p>
          <a:p>
            <a:r>
              <a:rPr lang="de-DE" sz="1200" b="0" i="0" u="none" strike="noStrike" kern="1200" baseline="0" dirty="0">
                <a:solidFill>
                  <a:schemeClr val="tx1"/>
                </a:solidFill>
                <a:latin typeface="+mn-lt"/>
                <a:ea typeface="+mn-ea"/>
                <a:cs typeface="+mn-cs"/>
              </a:rPr>
              <a:t>Dieser Weg entspricht zwar nicht der strengen Definition von OA laut Berliner Erklärung, weil der Artikel keine Lizenz bekommen darf und so nicht weiterverbreitet/bearbeitet werden darf, aber er ist trotzdem wichtig, denn es ist eine weitere Möglichkeit, Artikel zumindest frei zugänglich zu stellen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Hybrid</a:t>
            </a:r>
            <a:r>
              <a:rPr lang="de-DE" sz="1200" b="0" i="0" u="none" strike="noStrike" kern="1200" baseline="0" dirty="0">
                <a:solidFill>
                  <a:schemeClr val="tx1"/>
                </a:solidFill>
                <a:latin typeface="+mn-lt"/>
                <a:ea typeface="+mn-ea"/>
                <a:cs typeface="+mn-cs"/>
              </a:rPr>
              <a:t>: heißt, man publiziert in einer herkömmlichen </a:t>
            </a:r>
            <a:r>
              <a:rPr lang="de-DE" sz="1200" b="0" i="0" u="none" strike="noStrike" kern="1200" baseline="0" dirty="0" err="1">
                <a:solidFill>
                  <a:schemeClr val="tx1"/>
                </a:solidFill>
                <a:latin typeface="+mn-lt"/>
                <a:ea typeface="+mn-ea"/>
                <a:cs typeface="+mn-cs"/>
              </a:rPr>
              <a:t>Zs</a:t>
            </a:r>
            <a:r>
              <a:rPr lang="de-DE" sz="1200" b="0" i="0" u="none" strike="noStrike" kern="1200" baseline="0" dirty="0">
                <a:solidFill>
                  <a:schemeClr val="tx1"/>
                </a:solidFill>
                <a:latin typeface="+mn-lt"/>
                <a:ea typeface="+mn-ea"/>
                <a:cs typeface="+mn-cs"/>
              </a:rPr>
              <a:t>, die sich über Abogebühren finanziert, und wählt hier die kostenpflichtige OA-Option. Die meisten </a:t>
            </a:r>
            <a:r>
              <a:rPr lang="de-DE" sz="1200" b="0" i="0" u="none" strike="noStrike" kern="1200" baseline="0" dirty="0" err="1">
                <a:solidFill>
                  <a:schemeClr val="tx1"/>
                </a:solidFill>
                <a:latin typeface="+mn-lt"/>
                <a:ea typeface="+mn-ea"/>
                <a:cs typeface="+mn-cs"/>
              </a:rPr>
              <a:t>Zss</a:t>
            </a:r>
            <a:r>
              <a:rPr lang="de-DE" sz="1200" b="0" i="0" u="none" strike="noStrike" kern="1200" baseline="0" dirty="0">
                <a:solidFill>
                  <a:schemeClr val="tx1"/>
                </a:solidFill>
                <a:latin typeface="+mn-lt"/>
                <a:ea typeface="+mn-ea"/>
                <a:cs typeface="+mn-cs"/>
              </a:rPr>
              <a:t> bieten inzwischen diese OA-Option, diese nennt man auch hybride </a:t>
            </a:r>
            <a:r>
              <a:rPr lang="de-DE" sz="1200" b="0" i="0" u="none" strike="noStrike" kern="1200" baseline="0" dirty="0" err="1">
                <a:solidFill>
                  <a:schemeClr val="tx1"/>
                </a:solidFill>
                <a:latin typeface="+mn-lt"/>
                <a:ea typeface="+mn-ea"/>
                <a:cs typeface="+mn-cs"/>
              </a:rPr>
              <a:t>Zss</a:t>
            </a:r>
            <a:r>
              <a:rPr lang="de-DE" sz="1200" b="0" i="0" u="none" strike="noStrike" kern="1200" baseline="0" dirty="0">
                <a:solidFill>
                  <a:schemeClr val="tx1"/>
                </a:solidFill>
                <a:latin typeface="+mn-lt"/>
                <a:ea typeface="+mn-ea"/>
                <a:cs typeface="+mn-cs"/>
              </a:rPr>
              <a:t>. Lehnen wir ab, weil double </a:t>
            </a:r>
            <a:r>
              <a:rPr lang="de-DE" sz="1200" b="0" i="0" u="none" strike="noStrike" kern="1200" baseline="0" dirty="0" err="1">
                <a:solidFill>
                  <a:schemeClr val="tx1"/>
                </a:solidFill>
                <a:latin typeface="+mn-lt"/>
                <a:ea typeface="+mn-ea"/>
                <a:cs typeface="+mn-cs"/>
              </a:rPr>
              <a:t>dipping</a:t>
            </a:r>
            <a:endParaRPr lang="de-DE" sz="1200" b="0" i="0" u="none" strike="noStrike" kern="1200" baseline="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a:p>
            <a:r>
              <a:rPr lang="en-US" b="1" baseline="0" dirty="0"/>
              <a:t>Bronze OA </a:t>
            </a:r>
            <a:r>
              <a:rPr lang="en-US" baseline="0" dirty="0"/>
              <a:t>= </a:t>
            </a:r>
            <a:r>
              <a:rPr lang="en-US" baseline="0" dirty="0" err="1"/>
              <a:t>frei</a:t>
            </a:r>
            <a:r>
              <a:rPr lang="en-US" baseline="0" dirty="0"/>
              <a:t> </a:t>
            </a:r>
            <a:r>
              <a:rPr lang="en-US" baseline="0" dirty="0" err="1"/>
              <a:t>lesbar</a:t>
            </a:r>
            <a:r>
              <a:rPr lang="en-US" baseline="0" dirty="0"/>
              <a:t>, </a:t>
            </a:r>
            <a:r>
              <a:rPr lang="en-US" baseline="0" dirty="0" err="1"/>
              <a:t>aber</a:t>
            </a:r>
            <a:r>
              <a:rPr lang="en-US" baseline="0" dirty="0"/>
              <a:t> </a:t>
            </a:r>
            <a:r>
              <a:rPr lang="en-US" baseline="0" dirty="0" err="1"/>
              <a:t>keine</a:t>
            </a:r>
            <a:r>
              <a:rPr lang="en-US" baseline="0" dirty="0"/>
              <a:t> </a:t>
            </a:r>
            <a:r>
              <a:rPr lang="en-US" baseline="0" dirty="0" err="1"/>
              <a:t>Lizenz</a:t>
            </a:r>
            <a:r>
              <a:rPr lang="en-US" baseline="0" dirty="0"/>
              <a:t> </a:t>
            </a:r>
            <a:r>
              <a:rPr lang="en-US" baseline="0" dirty="0" err="1"/>
              <a:t>vergeben</a:t>
            </a:r>
            <a:r>
              <a:rPr lang="en-US" baseline="0" dirty="0"/>
              <a:t> </a:t>
            </a:r>
            <a:r>
              <a:rPr lang="en-US" baseline="0" dirty="0" err="1"/>
              <a:t>wurde</a:t>
            </a:r>
            <a:r>
              <a:rPr lang="en-US" baseline="0" dirty="0"/>
              <a:t> (z. B. CC-</a:t>
            </a:r>
            <a:r>
              <a:rPr lang="en-US" baseline="0" dirty="0" err="1"/>
              <a:t>Lizenz</a:t>
            </a:r>
            <a:r>
              <a:rPr lang="en-US" baseline="0" dirty="0"/>
              <a:t>). </a:t>
            </a:r>
            <a:r>
              <a:rPr lang="en-US" baseline="0" dirty="0" err="1"/>
              <a:t>Beispielsweise</a:t>
            </a:r>
            <a:r>
              <a:rPr lang="en-US" baseline="0" dirty="0"/>
              <a:t> </a:t>
            </a:r>
            <a:r>
              <a:rPr lang="en-US" baseline="0" dirty="0" err="1"/>
              <a:t>werden</a:t>
            </a:r>
            <a:r>
              <a:rPr lang="en-US" baseline="0" dirty="0"/>
              <a:t> </a:t>
            </a:r>
            <a:r>
              <a:rPr lang="en-US" baseline="0" dirty="0" err="1"/>
              <a:t>nur</a:t>
            </a:r>
            <a:r>
              <a:rPr lang="en-US" baseline="0" dirty="0"/>
              <a:t> </a:t>
            </a:r>
            <a:r>
              <a:rPr lang="en-US" baseline="0" dirty="0" err="1"/>
              <a:t>einzelne</a:t>
            </a:r>
            <a:r>
              <a:rPr lang="en-US" baseline="0" dirty="0"/>
              <a:t> Artikel </a:t>
            </a:r>
            <a:r>
              <a:rPr lang="en-US" baseline="0" dirty="0" err="1"/>
              <a:t>aus</a:t>
            </a:r>
            <a:r>
              <a:rPr lang="en-US" baseline="0" dirty="0"/>
              <a:t> </a:t>
            </a:r>
            <a:r>
              <a:rPr lang="en-US" baseline="0" dirty="0" err="1"/>
              <a:t>Werbemaßnahmen</a:t>
            </a:r>
            <a:r>
              <a:rPr lang="en-US" baseline="0" dirty="0"/>
              <a:t> </a:t>
            </a:r>
            <a:r>
              <a:rPr lang="en-US" baseline="0" dirty="0" err="1"/>
              <a:t>frei</a:t>
            </a:r>
            <a:r>
              <a:rPr lang="en-US" baseline="0" dirty="0"/>
              <a:t> </a:t>
            </a:r>
            <a:r>
              <a:rPr lang="en-US" baseline="0" dirty="0" err="1"/>
              <a:t>geschalten</a:t>
            </a:r>
            <a:r>
              <a:rPr lang="en-US" baseline="0" dirty="0"/>
              <a:t> </a:t>
            </a:r>
            <a:r>
              <a:rPr lang="en-US" baseline="0" dirty="0">
                <a:sym typeface="Wingdings" panose="05000000000000000000" pitchFamily="2" charset="2"/>
              </a:rPr>
              <a:t></a:t>
            </a:r>
            <a:r>
              <a:rPr lang="en-US" baseline="0" dirty="0" err="1"/>
              <a:t>Nutzungsrechte</a:t>
            </a:r>
            <a:r>
              <a:rPr lang="en-US" baseline="0" dirty="0"/>
              <a:t> </a:t>
            </a:r>
            <a:r>
              <a:rPr lang="en-US" baseline="0" dirty="0" err="1"/>
              <a:t>beim</a:t>
            </a:r>
            <a:r>
              <a:rPr lang="en-US" baseline="0" dirty="0"/>
              <a:t> Verlag, </a:t>
            </a:r>
            <a:r>
              <a:rPr lang="en-US" baseline="0" dirty="0" err="1"/>
              <a:t>auch</a:t>
            </a:r>
            <a:r>
              <a:rPr lang="en-US" baseline="0" dirty="0"/>
              <a:t> </a:t>
            </a:r>
            <a:r>
              <a:rPr lang="en-US" baseline="0" dirty="0" err="1"/>
              <a:t>eigene</a:t>
            </a:r>
            <a:r>
              <a:rPr lang="en-US" baseline="0" dirty="0"/>
              <a:t> </a:t>
            </a:r>
            <a:r>
              <a:rPr lang="en-US" baseline="0" dirty="0" err="1"/>
              <a:t>Nachnutzung</a:t>
            </a:r>
            <a:r>
              <a:rPr lang="en-US" baseline="0" dirty="0"/>
              <a:t> </a:t>
            </a:r>
            <a:r>
              <a:rPr lang="en-US" baseline="0" dirty="0" err="1"/>
              <a:t>eingeschränkt</a:t>
            </a:r>
            <a:r>
              <a:rPr lang="en-US" baseline="0" dirty="0"/>
              <a:t>, </a:t>
            </a:r>
            <a:r>
              <a:rPr lang="en-US" baseline="0" dirty="0" err="1"/>
              <a:t>kostenloser</a:t>
            </a:r>
            <a:r>
              <a:rPr lang="en-US" baseline="0" dirty="0"/>
              <a:t> </a:t>
            </a:r>
            <a:r>
              <a:rPr lang="en-US" baseline="0" dirty="0" err="1"/>
              <a:t>Zugriff</a:t>
            </a:r>
            <a:r>
              <a:rPr lang="en-US" baseline="0" dirty="0"/>
              <a:t> </a:t>
            </a:r>
            <a:r>
              <a:rPr lang="en-US" baseline="0" dirty="0" err="1"/>
              <a:t>kann</a:t>
            </a:r>
            <a:r>
              <a:rPr lang="en-US" baseline="0" dirty="0"/>
              <a:t> </a:t>
            </a:r>
            <a:r>
              <a:rPr lang="en-US" baseline="0" dirty="0" err="1"/>
              <a:t>auch</a:t>
            </a:r>
            <a:r>
              <a:rPr lang="en-US" baseline="0" dirty="0"/>
              <a:t> </a:t>
            </a:r>
            <a:r>
              <a:rPr lang="en-US" baseline="0" dirty="0" err="1"/>
              <a:t>wieder</a:t>
            </a:r>
            <a:r>
              <a:rPr lang="en-US" baseline="0" dirty="0"/>
              <a:t> </a:t>
            </a:r>
            <a:r>
              <a:rPr lang="en-US" baseline="0" dirty="0" err="1"/>
              <a:t>zurückgenommen</a:t>
            </a:r>
            <a:r>
              <a:rPr lang="en-US" baseline="0" dirty="0"/>
              <a:t> </a:t>
            </a:r>
            <a:r>
              <a:rPr lang="en-US" baseline="0" dirty="0" err="1"/>
              <a:t>werden</a:t>
            </a:r>
            <a:r>
              <a:rPr lang="en-US" baseline="0" dirty="0"/>
              <a:t>, </a:t>
            </a:r>
            <a:r>
              <a:rPr lang="en-US" baseline="0" dirty="0" err="1"/>
              <a:t>ganz</a:t>
            </a:r>
            <a:r>
              <a:rPr lang="en-US" baseline="0" dirty="0"/>
              <a:t> </a:t>
            </a:r>
            <a:r>
              <a:rPr lang="en-US" baseline="0" dirty="0" err="1"/>
              <a:t>nach</a:t>
            </a:r>
            <a:r>
              <a:rPr lang="en-US" baseline="0" dirty="0"/>
              <a:t> </a:t>
            </a:r>
            <a:r>
              <a:rPr lang="en-US" baseline="0" dirty="0" err="1"/>
              <a:t>Belieben</a:t>
            </a:r>
            <a:r>
              <a:rPr lang="en-US" baseline="0" dirty="0"/>
              <a:t> des </a:t>
            </a:r>
            <a:r>
              <a:rPr lang="en-US" baseline="0" dirty="0" err="1"/>
              <a:t>Verlages</a:t>
            </a:r>
            <a:r>
              <a:rPr lang="en-US" baseline="0" dirty="0"/>
              <a:t> </a:t>
            </a:r>
            <a:r>
              <a:rPr lang="en-US" baseline="0" dirty="0">
                <a:sym typeface="Wingdings" panose="05000000000000000000" pitchFamily="2" charset="2"/>
              </a:rPr>
              <a:t> </a:t>
            </a:r>
            <a:r>
              <a:rPr lang="en-US" baseline="0" dirty="0" err="1"/>
              <a:t>widerspricht</a:t>
            </a:r>
            <a:r>
              <a:rPr lang="en-US" baseline="0" dirty="0"/>
              <a:t> OA-</a:t>
            </a:r>
            <a:r>
              <a:rPr lang="en-US" baseline="0" dirty="0" err="1"/>
              <a:t>Idealen</a:t>
            </a:r>
            <a:endParaRPr lang="en-US" baseline="0" dirty="0"/>
          </a:p>
          <a:p>
            <a:endParaRPr lang="en-US" baseline="0" dirty="0"/>
          </a:p>
          <a:p>
            <a:r>
              <a:rPr lang="en-US" b="1" i="0" dirty="0"/>
              <a:t>Platin</a:t>
            </a:r>
            <a:r>
              <a:rPr lang="en-US" dirty="0"/>
              <a:t>: </a:t>
            </a:r>
            <a:r>
              <a:rPr lang="en-US" dirty="0" err="1"/>
              <a:t>wäre</a:t>
            </a:r>
            <a:r>
              <a:rPr lang="en-US" dirty="0"/>
              <a:t> das Ideal. </a:t>
            </a:r>
            <a:r>
              <a:rPr lang="en-US" dirty="0" err="1"/>
              <a:t>diese</a:t>
            </a:r>
            <a:r>
              <a:rPr lang="en-US" dirty="0"/>
              <a:t> </a:t>
            </a:r>
            <a:r>
              <a:rPr lang="en-US" dirty="0" err="1"/>
              <a:t>Zss</a:t>
            </a:r>
            <a:r>
              <a:rPr lang="en-US" dirty="0"/>
              <a:t> v</a:t>
            </a:r>
            <a:r>
              <a:rPr lang="de-DE" dirty="0"/>
              <a:t>erlangen weder vom Leser noch vom Autor Gebühren, werden finanziert über akademische Einrichtungen, Gelehrtengesellschaften </a:t>
            </a:r>
            <a:r>
              <a:rPr lang="de-DE" dirty="0" err="1"/>
              <a:t>etc.,Alle</a:t>
            </a:r>
            <a:r>
              <a:rPr lang="de-DE" dirty="0"/>
              <a:t> Artikel unter CC BY , Autoren behalten Urheberrechte.</a:t>
            </a:r>
            <a:endParaRPr lang="de-DE" sz="1200" b="0" i="0" u="none" strike="noStrike" kern="1200" baseline="0" dirty="0">
              <a:solidFill>
                <a:schemeClr val="tx1"/>
              </a:solidFill>
              <a:latin typeface="+mn-lt"/>
              <a:ea typeface="+mn-ea"/>
              <a:cs typeface="+mn-cs"/>
            </a:endParaRPr>
          </a:p>
          <a:p>
            <a:endParaRPr lang="de-DE" dirty="0"/>
          </a:p>
          <a:p>
            <a:endParaRPr lang="de-DE" dirty="0"/>
          </a:p>
          <a:p>
            <a:r>
              <a:rPr lang="de-DE" dirty="0"/>
              <a:t>Nächste Folie: Frage an alle: wie hoch ist Anteil OA momentan?</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6646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Open-Access-Monitor</a:t>
            </a:r>
          </a:p>
          <a:p>
            <a:r>
              <a:rPr lang="de-DE" dirty="0"/>
              <a:t>Neuere Statistik feiner unterteilt: Diamond-OA 2%</a:t>
            </a:r>
          </a:p>
        </p:txBody>
      </p:sp>
      <p:sp>
        <p:nvSpPr>
          <p:cNvPr id="4" name="Foliennummernplatzhalter 3"/>
          <p:cNvSpPr>
            <a:spLocks noGrp="1"/>
          </p:cNvSpPr>
          <p:nvPr>
            <p:ph type="sldNum" sz="quarter" idx="5"/>
          </p:nvPr>
        </p:nvSpPr>
        <p:spPr/>
        <p:txBody>
          <a:bodyPr/>
          <a:lstStyle/>
          <a:p>
            <a:fld id="{B8E3CC40-D754-4B58-89D2-178A68EFF4B5}" type="slidenum">
              <a:rPr lang="de-DE" smtClean="0"/>
              <a:t>25</a:t>
            </a:fld>
            <a:endParaRPr lang="de-DE"/>
          </a:p>
        </p:txBody>
      </p:sp>
    </p:spTree>
    <p:extLst>
      <p:ext uri="{BB962C8B-B14F-4D97-AF65-F5344CB8AC3E}">
        <p14:creationId xmlns:p14="http://schemas.microsoft.com/office/powerpoint/2010/main" val="3800314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Closed</a:t>
            </a:r>
            <a:r>
              <a:rPr lang="de-DE" dirty="0"/>
              <a:t> </a:t>
            </a:r>
            <a:r>
              <a:rPr lang="de-DE" dirty="0" err="1"/>
              <a:t>access</a:t>
            </a:r>
            <a:r>
              <a:rPr lang="de-DE" dirty="0"/>
              <a:t> zurückgegangen</a:t>
            </a:r>
          </a:p>
          <a:p>
            <a:r>
              <a:rPr lang="de-DE" dirty="0"/>
              <a:t>Gold, hybrid gestiegen</a:t>
            </a:r>
          </a:p>
        </p:txBody>
      </p:sp>
      <p:sp>
        <p:nvSpPr>
          <p:cNvPr id="4" name="Foliennummernplatzhalter 3"/>
          <p:cNvSpPr>
            <a:spLocks noGrp="1"/>
          </p:cNvSpPr>
          <p:nvPr>
            <p:ph type="sldNum" sz="quarter" idx="5"/>
          </p:nvPr>
        </p:nvSpPr>
        <p:spPr/>
        <p:txBody>
          <a:bodyPr/>
          <a:lstStyle/>
          <a:p>
            <a:fld id="{B8E3CC40-D754-4B58-89D2-178A68EFF4B5}" type="slidenum">
              <a:rPr lang="de-DE" smtClean="0"/>
              <a:t>26</a:t>
            </a:fld>
            <a:endParaRPr lang="de-DE"/>
          </a:p>
        </p:txBody>
      </p:sp>
    </p:spTree>
    <p:extLst>
      <p:ext uri="{BB962C8B-B14F-4D97-AF65-F5344CB8AC3E}">
        <p14:creationId xmlns:p14="http://schemas.microsoft.com/office/powerpoint/2010/main" val="1510582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Kommen wir zuerst zum Goldenen Weg</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6301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baseline="0" dirty="0"/>
              <a:t>Reine OA </a:t>
            </a:r>
            <a:r>
              <a:rPr lang="de-DE" baseline="0" dirty="0" err="1"/>
              <a:t>Zss</a:t>
            </a:r>
            <a:r>
              <a:rPr lang="de-DE" baseline="0" dirty="0"/>
              <a:t> haben keine Einnahmen durch Abos, müssen aber ihre Kosten natürlich auch decken, z. B. für die Organisation des Peer Review (Begutachtungsverfahren) und die Technik</a:t>
            </a:r>
          </a:p>
          <a:p>
            <a:r>
              <a:rPr lang="de-DE" baseline="0" dirty="0"/>
              <a:t> </a:t>
            </a:r>
            <a:r>
              <a:rPr lang="de-DE" baseline="0" dirty="0">
                <a:sym typeface="Wingdings" panose="05000000000000000000" pitchFamily="2" charset="2"/>
              </a:rPr>
              <a:t>andere Quellen: </a:t>
            </a:r>
          </a:p>
          <a:p>
            <a:endParaRPr lang="de-DE" baseline="0" dirty="0">
              <a:sym typeface="Wingdings" panose="05000000000000000000" pitchFamily="2" charset="2"/>
            </a:endParaRPr>
          </a:p>
          <a:p>
            <a:r>
              <a:rPr lang="de-DE" baseline="0" dirty="0">
                <a:sym typeface="Wingdings" panose="05000000000000000000" pitchFamily="2" charset="2"/>
              </a:rPr>
              <a:t>- Bekanntestes Modell: APCs (</a:t>
            </a:r>
            <a:r>
              <a:rPr lang="de-DE" baseline="0" dirty="0" err="1">
                <a:sym typeface="Wingdings" panose="05000000000000000000" pitchFamily="2" charset="2"/>
              </a:rPr>
              <a:t>Article</a:t>
            </a:r>
            <a:r>
              <a:rPr lang="de-DE" baseline="0" dirty="0">
                <a:sym typeface="Wingdings" panose="05000000000000000000" pitchFamily="2" charset="2"/>
              </a:rPr>
              <a:t> </a:t>
            </a:r>
            <a:r>
              <a:rPr lang="de-DE" baseline="0" dirty="0" err="1">
                <a:sym typeface="Wingdings" panose="05000000000000000000" pitchFamily="2" charset="2"/>
              </a:rPr>
              <a:t>publishing</a:t>
            </a:r>
            <a:r>
              <a:rPr lang="de-DE" baseline="0" dirty="0">
                <a:sym typeface="Wingdings" panose="05000000000000000000" pitchFamily="2" charset="2"/>
              </a:rPr>
              <a:t> </a:t>
            </a:r>
            <a:r>
              <a:rPr lang="de-DE" baseline="0" dirty="0" err="1">
                <a:sym typeface="Wingdings" panose="05000000000000000000" pitchFamily="2" charset="2"/>
              </a:rPr>
              <a:t>charges</a:t>
            </a:r>
            <a:r>
              <a:rPr lang="de-DE" baseline="0" dirty="0">
                <a:sym typeface="Wingdings" panose="05000000000000000000" pitchFamily="2" charset="2"/>
              </a:rPr>
              <a:t>, Publikationskosten); </a:t>
            </a:r>
          </a:p>
          <a:p>
            <a:pPr lvl="1"/>
            <a:r>
              <a:rPr lang="de-DE" baseline="0" dirty="0">
                <a:solidFill>
                  <a:srgbClr val="000000"/>
                </a:solidFill>
                <a:sym typeface="Wingdings" panose="05000000000000000000" pitchFamily="2" charset="2"/>
              </a:rPr>
              <a:t> Es kommt also hier zu einer </a:t>
            </a:r>
            <a:r>
              <a:rPr lang="de-DE" dirty="0">
                <a:solidFill>
                  <a:srgbClr val="000000"/>
                </a:solidFill>
              </a:rPr>
              <a:t>Umkehrung der Finanzströme: </a:t>
            </a:r>
          </a:p>
          <a:p>
            <a:pPr lvl="1"/>
            <a:r>
              <a:rPr lang="de-DE" dirty="0">
                <a:solidFill>
                  <a:srgbClr val="000000"/>
                </a:solidFill>
              </a:rPr>
              <a:t>statt dass alle Leser/Bibliotheken Subskriptionsgebühren zahlen müssen zahlen die Autoren bzw. deren Institutionen einmalig APCs. Dann ist der Artikel für alle frei. Höhe abhängig von Verlagen/Gewinnmargen</a:t>
            </a:r>
          </a:p>
          <a:p>
            <a:pPr lvl="1"/>
            <a:r>
              <a:rPr lang="de-DE" dirty="0">
                <a:solidFill>
                  <a:srgbClr val="000000"/>
                </a:solidFill>
              </a:rPr>
              <a:t>(Es stellt sich natürlich die Frage, ob nicht auch diese APCs so stark ansteigen wie die Subskriptionskosten für </a:t>
            </a:r>
            <a:r>
              <a:rPr lang="de-DE" dirty="0" err="1">
                <a:solidFill>
                  <a:srgbClr val="000000"/>
                </a:solidFill>
              </a:rPr>
              <a:t>Zss</a:t>
            </a:r>
            <a:r>
              <a:rPr lang="de-DE" dirty="0">
                <a:solidFill>
                  <a:srgbClr val="000000"/>
                </a:solidFill>
              </a:rPr>
              <a:t>. Wir gehen aber davon aus, dass sich diese Gebühren </a:t>
            </a:r>
            <a:r>
              <a:rPr lang="de-DE" baseline="0" dirty="0">
                <a:solidFill>
                  <a:srgbClr val="000000"/>
                </a:solidFill>
              </a:rPr>
              <a:t>nicht so stark erhöhen werden wie Abogebühren, da APCs transparent sind und Autoren selbst die APCs der </a:t>
            </a:r>
            <a:r>
              <a:rPr lang="de-DE" baseline="0" dirty="0" err="1">
                <a:solidFill>
                  <a:srgbClr val="000000"/>
                </a:solidFill>
              </a:rPr>
              <a:t>Zss</a:t>
            </a:r>
            <a:r>
              <a:rPr lang="de-DE" baseline="0" dirty="0">
                <a:solidFill>
                  <a:srgbClr val="000000"/>
                </a:solidFill>
              </a:rPr>
              <a:t> vergleichen können. </a:t>
            </a:r>
            <a:r>
              <a:rPr lang="de-DE" baseline="0" dirty="0" err="1">
                <a:solidFill>
                  <a:srgbClr val="000000"/>
                </a:solidFill>
              </a:rPr>
              <a:t>Abogebühren</a:t>
            </a:r>
            <a:r>
              <a:rPr lang="de-DE" baseline="0" dirty="0">
                <a:solidFill>
                  <a:srgbClr val="000000"/>
                </a:solidFill>
              </a:rPr>
              <a:t> dagegen geheim u für Wiss. nicht sichtbar)</a:t>
            </a:r>
            <a:endParaRPr lang="de-DE" dirty="0">
              <a:solidFill>
                <a:srgbClr val="000000"/>
              </a:solidFill>
            </a:endParaRPr>
          </a:p>
          <a:p>
            <a:pPr lvl="1"/>
            <a:endParaRPr lang="de-DE" baseline="0" dirty="0">
              <a:sym typeface="Wingdings" panose="05000000000000000000" pitchFamily="2" charset="2"/>
            </a:endParaRPr>
          </a:p>
          <a:p>
            <a:pPr marL="171450" indent="-171450">
              <a:buFontTx/>
              <a:buChar char="-"/>
            </a:pPr>
            <a:r>
              <a:rPr lang="de-DE" baseline="0" dirty="0">
                <a:sym typeface="Wingdings" panose="05000000000000000000" pitchFamily="2" charset="2"/>
              </a:rPr>
              <a:t>mehr als 2/3 aller OA-</a:t>
            </a:r>
            <a:r>
              <a:rPr lang="de-DE" baseline="0" dirty="0" err="1">
                <a:sym typeface="Wingdings" panose="05000000000000000000" pitchFamily="2" charset="2"/>
              </a:rPr>
              <a:t>Zss</a:t>
            </a:r>
            <a:r>
              <a:rPr lang="de-DE" baseline="0" dirty="0">
                <a:sym typeface="Wingdings" panose="05000000000000000000" pitchFamily="2" charset="2"/>
              </a:rPr>
              <a:t> sind ohne APCs. Hier wird Arbeit wird von Lehrstuhl  oder Fachgesellschaften gemacht, ohne zusätzliche Einnahmen; Dieser Weg wird auch Platin genannt.</a:t>
            </a:r>
          </a:p>
          <a:p>
            <a:pPr marL="171450" indent="-171450">
              <a:buFontTx/>
              <a:buChar char="-"/>
            </a:pPr>
            <a:r>
              <a:rPr lang="de-DE" baseline="0" dirty="0">
                <a:sym typeface="Wingdings" panose="05000000000000000000" pitchFamily="2" charset="2"/>
              </a:rPr>
              <a:t>Gemeinschaftliche Modelle, die von Bibliotheken mitfinanziert werden, bei denen aber nicht pro Artikel gezahlt wird. </a:t>
            </a:r>
          </a:p>
          <a:p>
            <a:pPr marL="171450" indent="-171450">
              <a:buFontTx/>
              <a:buChar char="-"/>
            </a:pPr>
            <a:endParaRPr lang="de-DE" baseline="0" dirty="0">
              <a:sym typeface="Wingdings" panose="05000000000000000000" pitchFamily="2" charset="2"/>
            </a:endParaRPr>
          </a:p>
          <a:p>
            <a:pPr marL="171450" indent="-171450">
              <a:buFontTx/>
              <a:buChar char="-"/>
            </a:pPr>
            <a:endParaRPr lang="de-DE" baseline="0" dirty="0">
              <a:sym typeface="Wingdings" panose="05000000000000000000" pitchFamily="2" charset="2"/>
            </a:endParaRPr>
          </a:p>
          <a:p>
            <a:pPr marL="171450" indent="-171450">
              <a:buFontTx/>
              <a:buChar char="-"/>
            </a:pPr>
            <a:r>
              <a:rPr lang="de-DE" sz="1100" baseline="0" dirty="0">
                <a:sym typeface="Wingdings" panose="05000000000000000000" pitchFamily="2" charset="2"/>
              </a:rPr>
              <a:t>Frage an alle: Wie viel kostet die Veröffentlichung eines Artikels theoretisch? Und was verlangt der Verlag?</a:t>
            </a:r>
          </a:p>
          <a:p>
            <a:pPr marL="171450" indent="-171450">
              <a:buFontTx/>
              <a:buNone/>
            </a:pPr>
            <a:endParaRPr lang="de-DE" baseline="0"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US" sz="1000" b="0" i="0" u="none" strike="noStrike" baseline="0" dirty="0" err="1">
                <a:solidFill>
                  <a:srgbClr val="000000"/>
                </a:solidFill>
                <a:latin typeface="Calibri" panose="020F0502020204030204" pitchFamily="34" charset="0"/>
              </a:rPr>
              <a:t>Preis</a:t>
            </a:r>
            <a:r>
              <a:rPr lang="en-US" sz="1000" b="0" i="0" u="none" strike="noStrike" baseline="0" dirty="0">
                <a:solidFill>
                  <a:srgbClr val="000000"/>
                </a:solidFill>
                <a:latin typeface="Calibri" panose="020F0502020204030204" pitchFamily="34" charset="0"/>
              </a:rPr>
              <a:t> für </a:t>
            </a:r>
            <a:r>
              <a:rPr lang="en-US" sz="1000" b="0" i="0" u="none" strike="noStrike" baseline="0" dirty="0" err="1">
                <a:solidFill>
                  <a:srgbClr val="000000"/>
                </a:solidFill>
                <a:latin typeface="Calibri" panose="020F0502020204030204" pitchFamily="34" charset="0"/>
              </a:rPr>
              <a:t>einen</a:t>
            </a:r>
            <a:r>
              <a:rPr lang="en-US" sz="1000" b="0" i="0" u="none" strike="noStrike" baseline="0" dirty="0">
                <a:solidFill>
                  <a:srgbClr val="000000"/>
                </a:solidFill>
                <a:latin typeface="Calibri" panose="020F0502020204030204" pitchFamily="34" charset="0"/>
              </a:rPr>
              <a:t> </a:t>
            </a:r>
            <a:r>
              <a:rPr lang="en-US" sz="1000" b="0" i="0" u="none" strike="noStrike" baseline="0" dirty="0" err="1">
                <a:solidFill>
                  <a:srgbClr val="000000"/>
                </a:solidFill>
                <a:latin typeface="Calibri" panose="020F0502020204030204" pitchFamily="34" charset="0"/>
              </a:rPr>
              <a:t>wiss</a:t>
            </a:r>
            <a:r>
              <a:rPr lang="en-US" sz="1000" b="0" i="0" u="none" strike="noStrike" baseline="0" dirty="0">
                <a:solidFill>
                  <a:srgbClr val="000000"/>
                </a:solidFill>
                <a:latin typeface="Calibri" panose="020F0502020204030204" pitchFamily="34" charset="0"/>
              </a:rPr>
              <a:t>. </a:t>
            </a:r>
            <a:r>
              <a:rPr lang="en-US" sz="1000" b="0" i="0" u="none" strike="noStrike" baseline="0" dirty="0" err="1">
                <a:solidFill>
                  <a:srgbClr val="000000"/>
                </a:solidFill>
                <a:latin typeface="Calibri" panose="020F0502020204030204" pitchFamily="34" charset="0"/>
              </a:rPr>
              <a:t>repräsentativen</a:t>
            </a:r>
            <a:r>
              <a:rPr lang="en-US" sz="1000" b="0" i="0" u="none" strike="noStrike" baseline="0" dirty="0">
                <a:solidFill>
                  <a:srgbClr val="000000"/>
                </a:solidFill>
                <a:latin typeface="Calibri" panose="020F0502020204030204" pitchFamily="34" charset="0"/>
              </a:rPr>
              <a:t> Artikel </a:t>
            </a:r>
            <a:r>
              <a:rPr lang="en-US" sz="1000" b="0" i="0" u="none" strike="noStrike" baseline="0" dirty="0" err="1">
                <a:solidFill>
                  <a:srgbClr val="000000"/>
                </a:solidFill>
                <a:latin typeface="Calibri" panose="020F0502020204030204" pitchFamily="34" charset="0"/>
              </a:rPr>
              <a:t>heute</a:t>
            </a:r>
            <a:r>
              <a:rPr lang="en-US" sz="1000" b="0" i="0" u="none" strike="noStrike" baseline="0" dirty="0">
                <a:solidFill>
                  <a:srgbClr val="000000"/>
                </a:solidFill>
                <a:latin typeface="Calibri" panose="020F0502020204030204" pitchFamily="34" charset="0"/>
              </a:rPr>
              <a:t> </a:t>
            </a:r>
            <a:r>
              <a:rPr lang="en-US" sz="1000" b="0" i="0" u="none" strike="noStrike" baseline="0" dirty="0" err="1">
                <a:solidFill>
                  <a:srgbClr val="000000"/>
                </a:solidFill>
                <a:latin typeface="Calibri" panose="020F0502020204030204" pitchFamily="34" charset="0"/>
              </a:rPr>
              <a:t>laut</a:t>
            </a:r>
            <a:r>
              <a:rPr lang="en-US" sz="1000" b="0" i="0" u="none" strike="noStrike" baseline="0" dirty="0">
                <a:solidFill>
                  <a:srgbClr val="000000"/>
                </a:solidFill>
                <a:latin typeface="Calibri" panose="020F0502020204030204" pitchFamily="34" charset="0"/>
              </a:rPr>
              <a:t> </a:t>
            </a:r>
            <a:r>
              <a:rPr lang="en-US" sz="1000" b="0" i="0" u="none" strike="noStrike" baseline="0" dirty="0" err="1">
                <a:solidFill>
                  <a:srgbClr val="000000"/>
                </a:solidFill>
                <a:latin typeface="Calibri" panose="020F0502020204030204" pitchFamily="34" charset="0"/>
              </a:rPr>
              <a:t>Untersuchung</a:t>
            </a:r>
            <a:r>
              <a:rPr lang="en-US" sz="1000" b="0" i="0" u="none" strike="noStrike" baseline="0" dirty="0">
                <a:solidFill>
                  <a:srgbClr val="000000"/>
                </a:solidFill>
                <a:latin typeface="Calibri" panose="020F0502020204030204" pitchFamily="34" charset="0"/>
              </a:rPr>
              <a:t> 200-1000 USD, </a:t>
            </a:r>
            <a:r>
              <a:rPr lang="en-US" sz="1000" b="0" i="0" u="none" strike="noStrike" baseline="0" dirty="0" err="1">
                <a:solidFill>
                  <a:srgbClr val="000000"/>
                </a:solidFill>
                <a:latin typeface="Calibri" panose="020F0502020204030204" pitchFamily="34" charset="0"/>
              </a:rPr>
              <a:t>durchschnittlich</a:t>
            </a:r>
            <a:r>
              <a:rPr lang="en-US" sz="1000" b="0" i="0" u="none" strike="noStrike" baseline="0" dirty="0">
                <a:solidFill>
                  <a:srgbClr val="000000"/>
                </a:solidFill>
                <a:latin typeface="Calibri" panose="020F0502020204030204" pitchFamily="34" charset="0"/>
              </a:rPr>
              <a:t> 400 USD. (</a:t>
            </a:r>
            <a:r>
              <a:rPr lang="en-US" sz="800" b="0" i="0" u="none" strike="noStrike" baseline="0" dirty="0">
                <a:solidFill>
                  <a:srgbClr val="000000"/>
                </a:solidFill>
                <a:latin typeface="Calibri" panose="020F0502020204030204" pitchFamily="34" charset="0"/>
              </a:rPr>
              <a:t>(</a:t>
            </a:r>
            <a:r>
              <a:rPr lang="de-DE" sz="800" dirty="0"/>
              <a:t>Laut </a:t>
            </a:r>
            <a:r>
              <a:rPr lang="en-US" sz="1000" b="0" i="0" u="none" strike="noStrike" baseline="0" dirty="0">
                <a:solidFill>
                  <a:srgbClr val="000000"/>
                </a:solidFill>
                <a:latin typeface="Calibri" panose="020F0502020204030204" pitchFamily="34" charset="0"/>
              </a:rPr>
              <a:t>Grossmann, Alexander/</a:t>
            </a:r>
            <a:r>
              <a:rPr lang="en-US" sz="1000" b="0" i="0" u="none" strike="noStrike" baseline="0" dirty="0" err="1">
                <a:solidFill>
                  <a:srgbClr val="000000"/>
                </a:solidFill>
                <a:latin typeface="Calibri" panose="020F0502020204030204" pitchFamily="34" charset="0"/>
              </a:rPr>
              <a:t>Brembs</a:t>
            </a:r>
            <a:r>
              <a:rPr lang="en-US" sz="1000" b="0" i="0" u="none" strike="noStrike" baseline="0" dirty="0">
                <a:solidFill>
                  <a:srgbClr val="000000"/>
                </a:solidFill>
                <a:latin typeface="Calibri" panose="020F0502020204030204" pitchFamily="34" charset="0"/>
              </a:rPr>
              <a:t>, Björn (2021): Current Market Rates for Scholarly Publishing Services, in: F1000 Research, S. 1, </a:t>
            </a:r>
            <a:r>
              <a:rPr lang="en-US" sz="1000" b="0" i="0" u="none" strike="noStrike" baseline="0" dirty="0">
                <a:solidFill>
                  <a:srgbClr val="0563C2"/>
                </a:solidFill>
                <a:latin typeface="Calibri" panose="020F0502020204030204" pitchFamily="34" charset="0"/>
              </a:rPr>
              <a:t>https://doi.org/10.12688/f1000research.27468.2)</a:t>
            </a:r>
            <a:r>
              <a:rPr lang="en-US" sz="1000" b="0" i="0" u="none" strike="noStrike" baseline="0" dirty="0">
                <a:solidFill>
                  <a:srgbClr val="000000"/>
                </a:solidFill>
                <a:latin typeface="Calibri" panose="020F0502020204030204" pitchFamily="34" charset="0"/>
              </a:rPr>
              <a:t>.</a:t>
            </a:r>
          </a:p>
          <a:p>
            <a:pPr algn="l"/>
            <a:endParaRPr lang="en-US" sz="1000" b="0" i="0" u="none" strike="noStrike" baseline="0" dirty="0">
              <a:solidFill>
                <a:srgbClr val="000000"/>
              </a:solidFill>
              <a:latin typeface="Calibri" panose="020F0502020204030204" pitchFamily="34" charset="0"/>
            </a:endParaRPr>
          </a:p>
          <a:p>
            <a:pPr algn="l"/>
            <a:endParaRPr lang="en-US" sz="1000" b="0" i="0" u="none" strike="noStrike" baseline="0" dirty="0">
              <a:solidFill>
                <a:srgbClr val="000000"/>
              </a:solidFill>
              <a:latin typeface="Calibri" panose="020F0502020204030204" pitchFamily="34" charset="0"/>
            </a:endParaRPr>
          </a:p>
          <a:p>
            <a:pPr algn="l"/>
            <a:r>
              <a:rPr lang="en-US" sz="1000" b="0" i="0" u="none" strike="noStrike" baseline="0" dirty="0" err="1">
                <a:solidFill>
                  <a:srgbClr val="000000"/>
                </a:solidFill>
                <a:latin typeface="Calibri" panose="020F0502020204030204" pitchFamily="34" charset="0"/>
              </a:rPr>
              <a:t>Wg</a:t>
            </a:r>
            <a:r>
              <a:rPr lang="en-US" sz="1000" b="0" i="0" u="none" strike="noStrike" baseline="0" dirty="0">
                <a:solidFill>
                  <a:srgbClr val="000000"/>
                </a:solidFill>
                <a:latin typeface="Calibri" panose="020F0502020204030204" pitchFamily="34" charset="0"/>
              </a:rPr>
              <a:t>. </a:t>
            </a:r>
            <a:r>
              <a:rPr lang="en-US" sz="1000" b="0" i="0" u="none" strike="noStrike" baseline="0" dirty="0" err="1">
                <a:solidFill>
                  <a:srgbClr val="000000"/>
                </a:solidFill>
                <a:latin typeface="Calibri" panose="020F0502020204030204" pitchFamily="34" charset="0"/>
              </a:rPr>
              <a:t>Marktkonzentration</a:t>
            </a:r>
            <a:r>
              <a:rPr lang="en-US" sz="1000" b="0" i="0" u="none" strike="noStrike" baseline="0" dirty="0">
                <a:solidFill>
                  <a:srgbClr val="000000"/>
                </a:solidFill>
                <a:latin typeface="Calibri" panose="020F0502020204030204" pitchFamily="34" charset="0"/>
              </a:rPr>
              <a:t>/</a:t>
            </a:r>
            <a:r>
              <a:rPr lang="en-US" sz="1000" b="0" i="0" u="none" strike="noStrike" baseline="0" dirty="0" err="1">
                <a:solidFill>
                  <a:srgbClr val="000000"/>
                </a:solidFill>
                <a:latin typeface="Calibri" panose="020F0502020204030204" pitchFamily="34" charset="0"/>
              </a:rPr>
              <a:t>Marktdominanz</a:t>
            </a:r>
            <a:r>
              <a:rPr lang="en-US" sz="1000" b="0" i="0" u="none" strike="noStrike" baseline="0" dirty="0">
                <a:solidFill>
                  <a:srgbClr val="000000"/>
                </a:solidFill>
                <a:latin typeface="Calibri" panose="020F0502020204030204" pitchFamily="34" charset="0"/>
              </a:rPr>
              <a:t> </a:t>
            </a:r>
            <a:r>
              <a:rPr lang="en-US" sz="1000" b="0" i="0" u="none" strike="noStrike" baseline="0" dirty="0" err="1">
                <a:solidFill>
                  <a:srgbClr val="000000"/>
                </a:solidFill>
                <a:latin typeface="Calibri" panose="020F0502020204030204" pitchFamily="34" charset="0"/>
              </a:rPr>
              <a:t>einzelner</a:t>
            </a:r>
            <a:r>
              <a:rPr lang="en-US" sz="1000" b="0" i="0" u="none" strike="noStrike" baseline="0" dirty="0">
                <a:solidFill>
                  <a:srgbClr val="000000"/>
                </a:solidFill>
                <a:latin typeface="Calibri" panose="020F0502020204030204" pitchFamily="34" charset="0"/>
              </a:rPr>
              <a:t> </a:t>
            </a:r>
            <a:r>
              <a:rPr lang="en-US" sz="1000" b="0" i="0" u="none" strike="noStrike" baseline="0" dirty="0" err="1">
                <a:solidFill>
                  <a:srgbClr val="000000"/>
                </a:solidFill>
                <a:latin typeface="Calibri" panose="020F0502020204030204" pitchFamily="34" charset="0"/>
              </a:rPr>
              <a:t>Verlage</a:t>
            </a:r>
            <a:r>
              <a:rPr lang="en-US" sz="1000" b="0" i="0" u="none" strike="noStrike" baseline="0" dirty="0">
                <a:solidFill>
                  <a:srgbClr val="000000"/>
                </a:solidFill>
                <a:latin typeface="Calibri" panose="020F0502020204030204" pitchFamily="34" charset="0"/>
              </a:rPr>
              <a:t> </a:t>
            </a:r>
            <a:r>
              <a:rPr lang="en-US" sz="1000" b="0" i="0" u="none" strike="noStrike" baseline="0" dirty="0" err="1">
                <a:solidFill>
                  <a:srgbClr val="000000"/>
                </a:solidFill>
                <a:latin typeface="Calibri" panose="020F0502020204030204" pitchFamily="34" charset="0"/>
              </a:rPr>
              <a:t>verlangte</a:t>
            </a:r>
            <a:r>
              <a:rPr lang="en-US" sz="1000" b="0" i="0" u="none" strike="noStrike" baseline="0" dirty="0">
                <a:solidFill>
                  <a:srgbClr val="000000"/>
                </a:solidFill>
                <a:latin typeface="Calibri" panose="020F0502020204030204" pitchFamily="34" charset="0"/>
              </a:rPr>
              <a:t> </a:t>
            </a:r>
            <a:r>
              <a:rPr lang="en-US" sz="1000" b="0" i="0" u="none" strike="noStrike" baseline="0" dirty="0" err="1">
                <a:solidFill>
                  <a:srgbClr val="000000"/>
                </a:solidFill>
                <a:latin typeface="Calibri" panose="020F0502020204030204" pitchFamily="34" charset="0"/>
              </a:rPr>
              <a:t>Preise</a:t>
            </a:r>
            <a:r>
              <a:rPr lang="en-US" sz="1000" b="0" i="0" u="none" strike="noStrike" baseline="0" dirty="0">
                <a:solidFill>
                  <a:srgbClr val="000000"/>
                </a:solidFill>
                <a:latin typeface="Calibri" panose="020F0502020204030204" pitchFamily="34" charset="0"/>
              </a:rPr>
              <a:t> </a:t>
            </a:r>
            <a:r>
              <a:rPr lang="en-US" sz="1000" b="0" i="0" u="none" strike="noStrike" baseline="0" dirty="0" err="1">
                <a:solidFill>
                  <a:srgbClr val="000000"/>
                </a:solidFill>
                <a:latin typeface="Calibri" panose="020F0502020204030204" pitchFamily="34" charset="0"/>
              </a:rPr>
              <a:t>erheblich</a:t>
            </a:r>
            <a:r>
              <a:rPr lang="en-US" sz="1000" b="0" i="0" u="none" strike="noStrike" baseline="0" dirty="0">
                <a:solidFill>
                  <a:srgbClr val="000000"/>
                </a:solidFill>
                <a:latin typeface="Calibri" panose="020F0502020204030204" pitchFamily="34" charset="0"/>
              </a:rPr>
              <a:t> </a:t>
            </a:r>
            <a:r>
              <a:rPr lang="en-US" sz="1000" b="0" i="0" u="none" strike="noStrike" baseline="0" dirty="0" err="1">
                <a:solidFill>
                  <a:srgbClr val="000000"/>
                </a:solidFill>
                <a:latin typeface="Calibri" panose="020F0502020204030204" pitchFamily="34" charset="0"/>
              </a:rPr>
              <a:t>höher</a:t>
            </a:r>
            <a:endParaRPr lang="en-US" sz="1000" b="0" i="0" u="none" strike="noStrike" baseline="0" dirty="0">
              <a:solidFill>
                <a:srgbClr val="000000"/>
              </a:solidFill>
              <a:latin typeface="Calibri" panose="020F0502020204030204" pitchFamily="34" charset="0"/>
            </a:endParaRPr>
          </a:p>
          <a:p>
            <a:pPr algn="l"/>
            <a:endParaRPr lang="en-US" sz="1000" b="0" i="0" u="none" strike="noStrike" baseline="0" dirty="0">
              <a:solidFill>
                <a:srgbClr val="000000"/>
              </a:solidFill>
              <a:latin typeface="Calibri" panose="020F0502020204030204" pitchFamily="34" charset="0"/>
            </a:endParaRPr>
          </a:p>
          <a:p>
            <a:pPr algn="l"/>
            <a:r>
              <a:rPr lang="en-US" sz="1800" b="0" i="0" u="none" strike="noStrike" baseline="0" dirty="0">
                <a:solidFill>
                  <a:srgbClr val="000000"/>
                </a:solidFill>
                <a:latin typeface="Calibri" panose="020F0502020204030204" pitchFamily="34" charset="0"/>
              </a:rPr>
              <a:t>OA-</a:t>
            </a:r>
            <a:r>
              <a:rPr lang="en-US" sz="1800" b="0" i="0" u="none" strike="noStrike" baseline="0" dirty="0" err="1">
                <a:solidFill>
                  <a:srgbClr val="000000"/>
                </a:solidFill>
                <a:latin typeface="Calibri" panose="020F0502020204030204" pitchFamily="34" charset="0"/>
              </a:rPr>
              <a:t>Gebühr</a:t>
            </a:r>
            <a:r>
              <a:rPr lang="en-US" sz="1800" b="0" i="0" u="none" strike="noStrike" baseline="0" dirty="0">
                <a:solidFill>
                  <a:srgbClr val="000000"/>
                </a:solidFill>
                <a:latin typeface="Calibri" panose="020F0502020204030204" pitchFamily="34" charset="0"/>
              </a:rPr>
              <a:t> in hybrid </a:t>
            </a:r>
            <a:r>
              <a:rPr lang="en-US" sz="1800" b="0" i="0" u="none" strike="noStrike" baseline="0" dirty="0" err="1">
                <a:solidFill>
                  <a:srgbClr val="000000"/>
                </a:solidFill>
                <a:latin typeface="Calibri" panose="020F0502020204030204" pitchFamily="34" charset="0"/>
              </a:rPr>
              <a:t>noch</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teuerer</a:t>
            </a:r>
            <a:r>
              <a:rPr lang="en-US" sz="1800" b="0" i="0" u="none" strike="noStrike" baseline="0" dirty="0">
                <a:solidFill>
                  <a:srgbClr val="000000"/>
                </a:solidFill>
                <a:latin typeface="Calibri" panose="020F0502020204030204" pitchFamily="34" charset="0"/>
              </a:rPr>
              <a:t>!</a:t>
            </a:r>
          </a:p>
          <a:p>
            <a:pPr algn="l"/>
            <a:endParaRPr lang="en-US" sz="1800" b="0" i="0" u="none" strike="noStrike" baseline="0" dirty="0">
              <a:solidFill>
                <a:srgbClr val="000000"/>
              </a:solidFill>
              <a:latin typeface="Calibri" panose="020F0502020204030204" pitchFamily="34" charset="0"/>
            </a:endParaRPr>
          </a:p>
          <a:p>
            <a:pPr algn="l"/>
            <a:r>
              <a:rPr lang="en-US" sz="1800" b="0" i="0" u="none" strike="noStrike" baseline="0" dirty="0" err="1">
                <a:solidFill>
                  <a:srgbClr val="000000"/>
                </a:solidFill>
                <a:latin typeface="Calibri" panose="020F0502020204030204" pitchFamily="34" charset="0"/>
              </a:rPr>
              <a:t>Laut</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Studie</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weltweite</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Gesamtabogebühren</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geteilt</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durch</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Anzahl</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aller</a:t>
            </a:r>
            <a:r>
              <a:rPr lang="en-US" sz="1800" b="0" i="0" u="none" strike="noStrike" baseline="0" dirty="0">
                <a:solidFill>
                  <a:srgbClr val="000000"/>
                </a:solidFill>
                <a:latin typeface="Calibri" panose="020F0502020204030204" pitchFamily="34" charset="0"/>
              </a:rPr>
              <a:t> Artikel</a:t>
            </a:r>
            <a:r>
              <a:rPr lang="en-US" sz="1800" b="0" i="0" u="none" strike="noStrike" baseline="0" dirty="0">
                <a:solidFill>
                  <a:srgbClr val="000000"/>
                </a:solidFill>
                <a:latin typeface="Calibri" panose="020F0502020204030204" pitchFamily="34" charset="0"/>
                <a:sym typeface="Wingdings" panose="05000000000000000000" pitchFamily="2" charset="2"/>
              </a:rPr>
              <a:t></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Kosten</a:t>
            </a:r>
            <a:r>
              <a:rPr lang="en-US" sz="1800" b="0" i="0" u="none" strike="noStrike" baseline="0" dirty="0">
                <a:solidFill>
                  <a:srgbClr val="000000"/>
                </a:solidFill>
                <a:latin typeface="Calibri" panose="020F0502020204030204" pitchFamily="34" charset="0"/>
              </a:rPr>
              <a:t> pro Artikel 3800-5000 Euro </a:t>
            </a:r>
            <a:r>
              <a:rPr lang="en-US" sz="1800" b="0" i="0" u="none" strike="noStrike" baseline="0" dirty="0" err="1">
                <a:solidFill>
                  <a:srgbClr val="000000"/>
                </a:solidFill>
                <a:latin typeface="Calibri" panose="020F0502020204030204" pitchFamily="34" charset="0"/>
              </a:rPr>
              <a:t>im</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Abomodell</a:t>
            </a:r>
            <a:r>
              <a:rPr lang="en-US" sz="1800" b="0" i="0" u="none" strike="noStrike" baseline="0" dirty="0">
                <a:solidFill>
                  <a:srgbClr val="000000"/>
                </a:solidFill>
                <a:latin typeface="Calibri" panose="020F0502020204030204" pitchFamily="34" charset="0"/>
              </a:rPr>
              <a:t>.</a:t>
            </a:r>
          </a:p>
          <a:p>
            <a:pPr algn="l"/>
            <a:endParaRPr lang="en-US" sz="1800" b="0" i="0" u="none" strike="noStrike" baseline="0" dirty="0">
              <a:solidFill>
                <a:srgbClr val="000000"/>
              </a:solidFill>
              <a:latin typeface="Calibri" panose="020F0502020204030204" pitchFamily="34" charset="0"/>
            </a:endParaRPr>
          </a:p>
          <a:p>
            <a:pPr marL="285750" indent="-285750" algn="l">
              <a:buFont typeface="Wingdings" panose="05000000000000000000" pitchFamily="2" charset="2"/>
              <a:buChar char="à"/>
            </a:pPr>
            <a:r>
              <a:rPr lang="en-US" sz="1800" b="0" i="0" u="none" strike="noStrike" baseline="0" dirty="0">
                <a:solidFill>
                  <a:srgbClr val="000000"/>
                </a:solidFill>
                <a:latin typeface="Calibri" panose="020F0502020204030204" pitchFamily="34" charset="0"/>
              </a:rPr>
              <a:t>Modell </a:t>
            </a:r>
            <a:r>
              <a:rPr lang="en-US" sz="1800" b="0" i="0" u="none" strike="noStrike" baseline="0" dirty="0" err="1">
                <a:solidFill>
                  <a:srgbClr val="000000"/>
                </a:solidFill>
                <a:latin typeface="Calibri" panose="020F0502020204030204" pitchFamily="34" charset="0"/>
              </a:rPr>
              <a:t>mit</a:t>
            </a:r>
            <a:r>
              <a:rPr lang="en-US" sz="1800" b="0" i="0" u="none" strike="noStrike" baseline="0" dirty="0">
                <a:solidFill>
                  <a:srgbClr val="000000"/>
                </a:solidFill>
                <a:latin typeface="Calibri" panose="020F0502020204030204" pitchFamily="34" charset="0"/>
              </a:rPr>
              <a:t> APCs </a:t>
            </a:r>
            <a:r>
              <a:rPr lang="en-US" sz="1800" b="0" i="0" u="none" strike="noStrike" baseline="0" dirty="0" err="1">
                <a:solidFill>
                  <a:srgbClr val="000000"/>
                </a:solidFill>
                <a:latin typeface="Calibri" panose="020F0502020204030204" pitchFamily="34" charset="0"/>
              </a:rPr>
              <a:t>bzw</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Hohe</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Zahlungen</a:t>
            </a:r>
            <a:r>
              <a:rPr lang="en-US" sz="1800" b="0" i="0" u="none" strike="noStrike" baseline="0" dirty="0">
                <a:solidFill>
                  <a:srgbClr val="000000"/>
                </a:solidFill>
                <a:latin typeface="Calibri" panose="020F0502020204030204" pitchFamily="34" charset="0"/>
              </a:rPr>
              <a:t> an </a:t>
            </a:r>
            <a:r>
              <a:rPr lang="en-US" sz="1800" b="0" i="0" u="none" strike="noStrike" baseline="0" dirty="0" err="1">
                <a:solidFill>
                  <a:srgbClr val="000000"/>
                </a:solidFill>
                <a:latin typeface="Calibri" panose="020F0502020204030204" pitchFamily="34" charset="0"/>
              </a:rPr>
              <a:t>Verlage</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ist</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auch</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nicht</a:t>
            </a:r>
            <a:r>
              <a:rPr lang="en-US" sz="1800" b="0" i="0" u="none" strike="noStrike" baseline="0" dirty="0">
                <a:solidFill>
                  <a:srgbClr val="000000"/>
                </a:solidFill>
                <a:latin typeface="Calibri" panose="020F0502020204030204" pitchFamily="34" charset="0"/>
              </a:rPr>
              <a:t> das </a:t>
            </a:r>
            <a:r>
              <a:rPr lang="en-US" sz="1800" b="0" i="0" u="none" strike="noStrike" baseline="0" dirty="0" err="1">
                <a:solidFill>
                  <a:srgbClr val="000000"/>
                </a:solidFill>
                <a:latin typeface="Calibri" panose="020F0502020204030204" pitchFamily="34" charset="0"/>
              </a:rPr>
              <a:t>Gelbe</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vom</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Ei</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weil</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Verlage</a:t>
            </a:r>
            <a:r>
              <a:rPr lang="en-US" sz="1800" b="0" i="0" u="none" strike="noStrike" baseline="0" dirty="0">
                <a:solidFill>
                  <a:srgbClr val="000000"/>
                </a:solidFill>
                <a:latin typeface="Calibri" panose="020F0502020204030204" pitchFamily="34" charset="0"/>
              </a:rPr>
              <a:t> die </a:t>
            </a:r>
            <a:r>
              <a:rPr lang="en-US" sz="1800" b="0" i="0" u="none" strike="noStrike" baseline="0" dirty="0" err="1">
                <a:solidFill>
                  <a:srgbClr val="000000"/>
                </a:solidFill>
                <a:latin typeface="Calibri" panose="020F0502020204030204" pitchFamily="34" charset="0"/>
              </a:rPr>
              <a:t>Preise</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wahnsinnig</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treiben</a:t>
            </a:r>
            <a:r>
              <a:rPr lang="en-US" sz="1800" b="0"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sym typeface="Wingdings" panose="05000000000000000000" pitchFamily="2" charset="2"/>
              </a:rPr>
              <a:t> </a:t>
            </a:r>
            <a:r>
              <a:rPr lang="en-US" sz="1800" b="0" i="0" u="none" strike="noStrike" baseline="0" dirty="0" err="1">
                <a:solidFill>
                  <a:srgbClr val="000000"/>
                </a:solidFill>
                <a:latin typeface="Calibri" panose="020F0502020204030204" pitchFamily="34" charset="0"/>
                <a:sym typeface="Wingdings" panose="05000000000000000000" pitchFamily="2" charset="2"/>
              </a:rPr>
              <a:t>Veröffentlichungen</a:t>
            </a:r>
            <a:r>
              <a:rPr lang="en-US" sz="1800" b="0" i="0" u="none" strike="noStrike" baseline="0" dirty="0">
                <a:solidFill>
                  <a:srgbClr val="000000"/>
                </a:solidFill>
                <a:latin typeface="Calibri" panose="020F0502020204030204" pitchFamily="34" charset="0"/>
                <a:sym typeface="Wingdings" panose="05000000000000000000" pitchFamily="2" charset="2"/>
              </a:rPr>
              <a:t> </a:t>
            </a:r>
            <a:r>
              <a:rPr lang="en-US" sz="1800" b="0" i="0" u="none" strike="noStrike" baseline="0" dirty="0" err="1">
                <a:solidFill>
                  <a:srgbClr val="000000"/>
                </a:solidFill>
                <a:latin typeface="Calibri" panose="020F0502020204030204" pitchFamily="34" charset="0"/>
                <a:sym typeface="Wingdings" panose="05000000000000000000" pitchFamily="2" charset="2"/>
              </a:rPr>
              <a:t>sollten</a:t>
            </a:r>
            <a:r>
              <a:rPr lang="en-US" sz="1800" b="0" i="0" u="none" strike="noStrike" baseline="0" dirty="0">
                <a:solidFill>
                  <a:srgbClr val="000000"/>
                </a:solidFill>
                <a:latin typeface="Calibri" panose="020F0502020204030204" pitchFamily="34" charset="0"/>
                <a:sym typeface="Wingdings" panose="05000000000000000000" pitchFamily="2" charset="2"/>
              </a:rPr>
              <a:t> </a:t>
            </a:r>
            <a:r>
              <a:rPr lang="en-US" sz="1800" b="0" i="0" u="none" strike="noStrike" baseline="0" dirty="0" err="1">
                <a:solidFill>
                  <a:srgbClr val="000000"/>
                </a:solidFill>
                <a:latin typeface="Calibri" panose="020F0502020204030204" pitchFamily="34" charset="0"/>
                <a:sym typeface="Wingdings" panose="05000000000000000000" pitchFamily="2" charset="2"/>
              </a:rPr>
              <a:t>eher</a:t>
            </a:r>
            <a:r>
              <a:rPr lang="en-US" sz="1800" b="0" i="0" u="none" strike="noStrike" baseline="0" dirty="0">
                <a:solidFill>
                  <a:srgbClr val="000000"/>
                </a:solidFill>
                <a:latin typeface="Calibri" panose="020F0502020204030204" pitchFamily="34" charset="0"/>
                <a:sym typeface="Wingdings" panose="05000000000000000000" pitchFamily="2" charset="2"/>
              </a:rPr>
              <a:t> </a:t>
            </a:r>
            <a:r>
              <a:rPr lang="en-US" sz="1800" b="0" i="0" u="none" strike="noStrike" baseline="0" dirty="0" err="1">
                <a:solidFill>
                  <a:srgbClr val="000000"/>
                </a:solidFill>
                <a:latin typeface="Calibri" panose="020F0502020204030204" pitchFamily="34" charset="0"/>
                <a:sym typeface="Wingdings" panose="05000000000000000000" pitchFamily="2" charset="2"/>
              </a:rPr>
              <a:t>wieder</a:t>
            </a:r>
            <a:r>
              <a:rPr lang="en-US" sz="1800" b="0" i="0" u="none" strike="noStrike" baseline="0" dirty="0">
                <a:solidFill>
                  <a:srgbClr val="000000"/>
                </a:solidFill>
                <a:latin typeface="Calibri" panose="020F0502020204030204" pitchFamily="34" charset="0"/>
                <a:sym typeface="Wingdings" panose="05000000000000000000" pitchFamily="2" charset="2"/>
              </a:rPr>
              <a:t> </a:t>
            </a:r>
            <a:r>
              <a:rPr lang="en-US" sz="1800" b="0" i="0" u="none" strike="noStrike" baseline="0" dirty="0" err="1">
                <a:solidFill>
                  <a:srgbClr val="000000"/>
                </a:solidFill>
                <a:latin typeface="Calibri" panose="020F0502020204030204" pitchFamily="34" charset="0"/>
                <a:sym typeface="Wingdings" panose="05000000000000000000" pitchFamily="2" charset="2"/>
              </a:rPr>
              <a:t>über</a:t>
            </a:r>
            <a:r>
              <a:rPr lang="en-US" sz="1800" b="0" i="0" u="none" strike="noStrike" baseline="0" dirty="0">
                <a:solidFill>
                  <a:srgbClr val="000000"/>
                </a:solidFill>
                <a:latin typeface="Calibri" panose="020F0502020204030204" pitchFamily="34" charset="0"/>
                <a:sym typeface="Wingdings" panose="05000000000000000000" pitchFamily="2" charset="2"/>
              </a:rPr>
              <a:t> Unis </a:t>
            </a:r>
            <a:r>
              <a:rPr lang="en-US" sz="1800" b="0" i="0" u="none" strike="noStrike" baseline="0" dirty="0" err="1">
                <a:solidFill>
                  <a:srgbClr val="000000"/>
                </a:solidFill>
                <a:latin typeface="Calibri" panose="020F0502020204030204" pitchFamily="34" charset="0"/>
                <a:sym typeface="Wingdings" panose="05000000000000000000" pitchFamily="2" charset="2"/>
              </a:rPr>
              <a:t>laufen</a:t>
            </a:r>
            <a:r>
              <a:rPr lang="en-US" sz="1800" b="0" i="0" u="none" strike="noStrike" baseline="0" dirty="0">
                <a:solidFill>
                  <a:srgbClr val="000000"/>
                </a:solidFill>
                <a:latin typeface="Calibri" panose="020F0502020204030204" pitchFamily="34" charset="0"/>
                <a:sym typeface="Wingdings" panose="05000000000000000000" pitchFamily="2" charset="2"/>
              </a:rPr>
              <a:t>, den </a:t>
            </a:r>
            <a:r>
              <a:rPr lang="en-US" sz="1800" b="0" i="0" u="none" strike="noStrike" baseline="0" dirty="0" err="1">
                <a:solidFill>
                  <a:srgbClr val="000000"/>
                </a:solidFill>
                <a:latin typeface="Calibri" panose="020F0502020204030204" pitchFamily="34" charset="0"/>
                <a:sym typeface="Wingdings" panose="05000000000000000000" pitchFamily="2" charset="2"/>
              </a:rPr>
              <a:t>dort</a:t>
            </a:r>
            <a:r>
              <a:rPr lang="en-US" sz="1800" b="0" i="0" u="none" strike="noStrike" baseline="0" dirty="0">
                <a:solidFill>
                  <a:srgbClr val="000000"/>
                </a:solidFill>
                <a:latin typeface="Calibri" panose="020F0502020204030204" pitchFamily="34" charset="0"/>
                <a:sym typeface="Wingdings" panose="05000000000000000000" pitchFamily="2" charset="2"/>
              </a:rPr>
              <a:t> </a:t>
            </a:r>
            <a:r>
              <a:rPr lang="en-US" sz="1800" b="0" i="0" u="none" strike="noStrike" baseline="0" dirty="0" err="1">
                <a:solidFill>
                  <a:srgbClr val="000000"/>
                </a:solidFill>
                <a:latin typeface="Calibri" panose="020F0502020204030204" pitchFamily="34" charset="0"/>
                <a:sym typeface="Wingdings" panose="05000000000000000000" pitchFamily="2" charset="2"/>
              </a:rPr>
              <a:t>entsteht</a:t>
            </a:r>
            <a:r>
              <a:rPr lang="en-US" sz="1800" b="0" i="0" u="none" strike="noStrike" baseline="0" dirty="0">
                <a:solidFill>
                  <a:srgbClr val="000000"/>
                </a:solidFill>
                <a:latin typeface="Calibri" panose="020F0502020204030204" pitchFamily="34" charset="0"/>
                <a:sym typeface="Wingdings" panose="05000000000000000000" pitchFamily="2" charset="2"/>
              </a:rPr>
              <a:t> </a:t>
            </a:r>
            <a:r>
              <a:rPr lang="en-US" sz="1800" b="0" i="0" u="none" strike="noStrike" baseline="0" dirty="0" err="1">
                <a:solidFill>
                  <a:srgbClr val="000000"/>
                </a:solidFill>
                <a:latin typeface="Calibri" panose="020F0502020204030204" pitchFamily="34" charset="0"/>
                <a:sym typeface="Wingdings" panose="05000000000000000000" pitchFamily="2" charset="2"/>
              </a:rPr>
              <a:t>Forschung</a:t>
            </a:r>
            <a:r>
              <a:rPr lang="en-US" sz="1800" b="0" i="0" u="none" strike="noStrike" baseline="0" dirty="0">
                <a:solidFill>
                  <a:srgbClr val="000000"/>
                </a:solidFill>
                <a:latin typeface="Calibri" panose="020F0502020204030204" pitchFamily="34" charset="0"/>
                <a:sym typeface="Wingdings" panose="05000000000000000000" pitchFamily="2" charset="2"/>
              </a:rPr>
              <a:t>/Arbeit </a:t>
            </a:r>
            <a:endParaRPr lang="en-US" sz="1200" b="0" i="0" u="none" strike="noStrike" baseline="0" dirty="0">
              <a:solidFill>
                <a:srgbClr val="000000"/>
              </a:solidFill>
              <a:latin typeface="Calibri" panose="020F0502020204030204" pitchFamily="34" charset="0"/>
            </a:endParaRPr>
          </a:p>
          <a:p>
            <a:pPr marL="171450" indent="-171450" algn="l">
              <a:buFont typeface="Wingdings" panose="05000000000000000000" pitchFamily="2" charset="2"/>
              <a:buChar char="à"/>
            </a:pPr>
            <a:r>
              <a:rPr lang="en-US" sz="1200" b="0" i="0" u="none" strike="noStrike" baseline="0" dirty="0">
                <a:solidFill>
                  <a:srgbClr val="000000"/>
                </a:solidFill>
                <a:latin typeface="Calibri" panose="020F0502020204030204" pitchFamily="34" charset="0"/>
              </a:rPr>
              <a:t>Problem </a:t>
            </a:r>
            <a:r>
              <a:rPr lang="en-US" sz="1200" b="0" i="0" u="none" strike="noStrike" baseline="0" dirty="0" err="1">
                <a:solidFill>
                  <a:srgbClr val="000000"/>
                </a:solidFill>
                <a:latin typeface="Calibri" panose="020F0502020204030204" pitchFamily="34" charset="0"/>
              </a:rPr>
              <a:t>hier</a:t>
            </a:r>
            <a:r>
              <a:rPr lang="en-US" sz="1200" b="0" i="0" u="none" strike="noStrike" baseline="0" dirty="0">
                <a:solidFill>
                  <a:srgbClr val="000000"/>
                </a:solidFill>
                <a:latin typeface="Calibri" panose="020F0502020204030204" pitchFamily="34" charset="0"/>
              </a:rPr>
              <a:t>: </a:t>
            </a:r>
            <a:r>
              <a:rPr lang="en-US" sz="1200" b="0" i="0" u="none" strike="noStrike" baseline="0" dirty="0" err="1">
                <a:solidFill>
                  <a:srgbClr val="000000"/>
                </a:solidFill>
                <a:latin typeface="Calibri" panose="020F0502020204030204" pitchFamily="34" charset="0"/>
              </a:rPr>
              <a:t>eingefahrenes</a:t>
            </a:r>
            <a:r>
              <a:rPr lang="en-US" sz="1200" b="0" i="0" u="none" strike="noStrike" baseline="0" dirty="0">
                <a:solidFill>
                  <a:srgbClr val="000000"/>
                </a:solidFill>
                <a:latin typeface="Calibri" panose="020F0502020204030204" pitchFamily="34" charset="0"/>
              </a:rPr>
              <a:t> System. die </a:t>
            </a:r>
            <a:r>
              <a:rPr lang="en-US" sz="1200" b="0" i="0" u="none" strike="noStrike" baseline="0" dirty="0" err="1">
                <a:solidFill>
                  <a:srgbClr val="000000"/>
                </a:solidFill>
                <a:latin typeface="Calibri" panose="020F0502020204030204" pitchFamily="34" charset="0"/>
              </a:rPr>
              <a:t>Wiss</a:t>
            </a:r>
            <a:r>
              <a:rPr lang="en-US" sz="1200" b="0" i="0" u="none" strike="noStrike" baseline="0" dirty="0">
                <a:solidFill>
                  <a:srgbClr val="000000"/>
                </a:solidFill>
                <a:latin typeface="Calibri" panose="020F0502020204030204" pitchFamily="34" charset="0"/>
              </a:rPr>
              <a:t> </a:t>
            </a:r>
            <a:r>
              <a:rPr lang="en-US" sz="1200" b="0" i="0" u="none" strike="noStrike" baseline="0" dirty="0" err="1">
                <a:solidFill>
                  <a:srgbClr val="000000"/>
                </a:solidFill>
                <a:latin typeface="Calibri" panose="020F0502020204030204" pitchFamily="34" charset="0"/>
              </a:rPr>
              <a:t>sehen</a:t>
            </a:r>
            <a:r>
              <a:rPr lang="en-US" sz="1200" b="0" i="0" u="none" strike="noStrike" baseline="0" dirty="0">
                <a:solidFill>
                  <a:srgbClr val="000000"/>
                </a:solidFill>
                <a:latin typeface="Calibri" panose="020F0502020204030204" pitchFamily="34" charset="0"/>
              </a:rPr>
              <a:t> </a:t>
            </a:r>
            <a:r>
              <a:rPr lang="en-US" sz="1200" b="0" i="0" u="none" strike="noStrike" baseline="0" dirty="0" err="1">
                <a:solidFill>
                  <a:srgbClr val="000000"/>
                </a:solidFill>
                <a:latin typeface="Calibri" panose="020F0502020204030204" pitchFamily="34" charset="0"/>
              </a:rPr>
              <a:t>sich</a:t>
            </a:r>
            <a:r>
              <a:rPr lang="en-US" sz="1200" b="0" i="0" u="none" strike="noStrike" baseline="0" dirty="0">
                <a:solidFill>
                  <a:srgbClr val="000000"/>
                </a:solidFill>
                <a:latin typeface="Calibri" panose="020F0502020204030204" pitchFamily="34" charset="0"/>
              </a:rPr>
              <a:t> </a:t>
            </a:r>
            <a:r>
              <a:rPr lang="en-US" sz="1200" b="0" i="0" u="none" strike="noStrike" baseline="0" dirty="0" err="1">
                <a:solidFill>
                  <a:srgbClr val="000000"/>
                </a:solidFill>
                <a:latin typeface="Calibri" panose="020F0502020204030204" pitchFamily="34" charset="0"/>
              </a:rPr>
              <a:t>gezwungen</a:t>
            </a:r>
            <a:r>
              <a:rPr lang="en-US" sz="1200" b="0" i="0" u="none" strike="noStrike" baseline="0" dirty="0">
                <a:solidFill>
                  <a:srgbClr val="000000"/>
                </a:solidFill>
                <a:latin typeface="Calibri" panose="020F0502020204030204" pitchFamily="34" charset="0"/>
              </a:rPr>
              <a:t>, in </a:t>
            </a:r>
            <a:r>
              <a:rPr lang="en-US" sz="1200" b="0" i="0" u="none" strike="noStrike" baseline="0" dirty="0" err="1">
                <a:solidFill>
                  <a:srgbClr val="000000"/>
                </a:solidFill>
                <a:latin typeface="Calibri" panose="020F0502020204030204" pitchFamily="34" charset="0"/>
              </a:rPr>
              <a:t>bestimmten</a:t>
            </a:r>
            <a:r>
              <a:rPr lang="en-US" sz="1200" b="0" i="0" u="none" strike="noStrike" baseline="0" dirty="0">
                <a:solidFill>
                  <a:srgbClr val="000000"/>
                </a:solidFill>
                <a:latin typeface="Calibri" panose="020F0502020204030204" pitchFamily="34" charset="0"/>
              </a:rPr>
              <a:t> (</a:t>
            </a:r>
            <a:r>
              <a:rPr lang="en-US" sz="1200" b="0" i="0" u="none" strike="noStrike" baseline="0" dirty="0" err="1">
                <a:solidFill>
                  <a:srgbClr val="000000"/>
                </a:solidFill>
                <a:latin typeface="Calibri" panose="020F0502020204030204" pitchFamily="34" charset="0"/>
              </a:rPr>
              <a:t>renommierten</a:t>
            </a:r>
            <a:r>
              <a:rPr lang="en-US" sz="1200" b="0" i="0" u="none" strike="noStrike" baseline="0" dirty="0">
                <a:solidFill>
                  <a:srgbClr val="000000"/>
                </a:solidFill>
                <a:latin typeface="Calibri" panose="020F0502020204030204" pitchFamily="34" charset="0"/>
              </a:rPr>
              <a:t>) </a:t>
            </a:r>
            <a:r>
              <a:rPr lang="en-US" sz="1200" b="0" i="0" u="none" strike="noStrike" baseline="0" dirty="0" err="1">
                <a:solidFill>
                  <a:srgbClr val="000000"/>
                </a:solidFill>
                <a:latin typeface="Calibri" panose="020F0502020204030204" pitchFamily="34" charset="0"/>
              </a:rPr>
              <a:t>Zss</a:t>
            </a:r>
            <a:r>
              <a:rPr lang="en-US" sz="1200" b="0" i="0" u="none" strike="noStrike" baseline="0" dirty="0">
                <a:solidFill>
                  <a:srgbClr val="000000"/>
                </a:solidFill>
                <a:latin typeface="Calibri" panose="020F0502020204030204" pitchFamily="34" charset="0"/>
              </a:rPr>
              <a:t> </a:t>
            </a:r>
            <a:r>
              <a:rPr lang="en-US" sz="1200" b="0" i="0" u="none" strike="noStrike" baseline="0" dirty="0" err="1">
                <a:solidFill>
                  <a:srgbClr val="000000"/>
                </a:solidFill>
                <a:latin typeface="Calibri" panose="020F0502020204030204" pitchFamily="34" charset="0"/>
              </a:rPr>
              <a:t>zu</a:t>
            </a:r>
            <a:r>
              <a:rPr lang="en-US" sz="1200" b="0" i="0" u="none" strike="noStrike" baseline="0" dirty="0">
                <a:solidFill>
                  <a:srgbClr val="000000"/>
                </a:solidFill>
                <a:latin typeface="Calibri" panose="020F0502020204030204" pitchFamily="34" charset="0"/>
              </a:rPr>
              <a:t> </a:t>
            </a:r>
            <a:r>
              <a:rPr lang="en-US" sz="1200" b="0" i="0" u="none" strike="noStrike" baseline="0" dirty="0" err="1">
                <a:solidFill>
                  <a:srgbClr val="000000"/>
                </a:solidFill>
                <a:latin typeface="Calibri" panose="020F0502020204030204" pitchFamily="34" charset="0"/>
              </a:rPr>
              <a:t>veröff</a:t>
            </a:r>
            <a:r>
              <a:rPr lang="en-US" sz="1200" b="0" i="0" u="none" strike="noStrike" baseline="0" dirty="0">
                <a:solidFill>
                  <a:srgbClr val="000000"/>
                </a:solidFill>
                <a:latin typeface="Calibri" panose="020F0502020204030204" pitchFamily="34" charset="0"/>
              </a:rPr>
              <a:t>. </a:t>
            </a:r>
          </a:p>
          <a:p>
            <a:pPr marL="171450" indent="-171450" algn="l">
              <a:buFont typeface="Wingdings" panose="05000000000000000000" pitchFamily="2" charset="2"/>
              <a:buChar char="à"/>
            </a:pPr>
            <a:endParaRPr lang="en-US" sz="1200" b="0" i="0" u="none" strike="noStrike" baseline="0" dirty="0">
              <a:solidFill>
                <a:srgbClr val="000000"/>
              </a:solidFill>
              <a:latin typeface="Calibri" panose="020F0502020204030204" pitchFamily="34" charset="0"/>
            </a:endParaRPr>
          </a:p>
          <a:p>
            <a:pPr marL="171450" indent="-171450" algn="l">
              <a:buFont typeface="Wingdings" panose="05000000000000000000" pitchFamily="2" charset="2"/>
              <a:buChar char="à"/>
            </a:pPr>
            <a:endParaRPr lang="en-US" sz="1200" b="0" i="0" u="none" strike="noStrike" baseline="0" dirty="0">
              <a:solidFill>
                <a:srgbClr val="000000"/>
              </a:solidFill>
              <a:latin typeface="Calibri" panose="020F0502020204030204" pitchFamily="34" charset="0"/>
            </a:endParaRPr>
          </a:p>
          <a:p>
            <a:pPr marL="0" indent="0" algn="l">
              <a:buFont typeface="Wingdings" panose="05000000000000000000" pitchFamily="2" charset="2"/>
              <a:buNone/>
            </a:pPr>
            <a:r>
              <a:rPr lang="en-US" sz="1200" b="0" i="0" u="none" strike="noStrike" baseline="0" dirty="0" err="1">
                <a:solidFill>
                  <a:srgbClr val="000000"/>
                </a:solidFill>
                <a:latin typeface="Calibri" panose="020F0502020204030204" pitchFamily="34" charset="0"/>
              </a:rPr>
              <a:t>Zeitschriften</a:t>
            </a:r>
            <a:r>
              <a:rPr lang="en-US" sz="1200" b="0" i="0" u="none" strike="noStrike" baseline="0" dirty="0">
                <a:solidFill>
                  <a:srgbClr val="000000"/>
                </a:solidFill>
                <a:latin typeface="Calibri" panose="020F0502020204030204" pitchFamily="34" charset="0"/>
              </a:rPr>
              <a:t>, die </a:t>
            </a:r>
            <a:r>
              <a:rPr lang="en-US" sz="1200" b="0" i="0" u="none" strike="noStrike" baseline="0" dirty="0" err="1">
                <a:solidFill>
                  <a:srgbClr val="000000"/>
                </a:solidFill>
                <a:latin typeface="Calibri" panose="020F0502020204030204" pitchFamily="34" charset="0"/>
              </a:rPr>
              <a:t>nur</a:t>
            </a:r>
            <a:r>
              <a:rPr lang="en-US" sz="1200" b="0" i="0" u="none" strike="noStrike" baseline="0" dirty="0">
                <a:solidFill>
                  <a:srgbClr val="000000"/>
                </a:solidFill>
                <a:latin typeface="Calibri" panose="020F0502020204030204" pitchFamily="34" charset="0"/>
              </a:rPr>
              <a:t> auf Geld </a:t>
            </a:r>
            <a:r>
              <a:rPr lang="en-US" sz="1200" b="0" i="0" u="none" strike="noStrike" baseline="0" dirty="0" err="1">
                <a:solidFill>
                  <a:srgbClr val="000000"/>
                </a:solidFill>
                <a:latin typeface="Calibri" panose="020F0502020204030204" pitchFamily="34" charset="0"/>
              </a:rPr>
              <a:t>aus</a:t>
            </a:r>
            <a:r>
              <a:rPr lang="en-US" sz="1200" b="0" i="0" u="none" strike="noStrike" baseline="0" dirty="0">
                <a:solidFill>
                  <a:srgbClr val="000000"/>
                </a:solidFill>
                <a:latin typeface="Calibri" panose="020F0502020204030204" pitchFamily="34" charset="0"/>
              </a:rPr>
              <a:t> </a:t>
            </a:r>
            <a:r>
              <a:rPr lang="en-US" sz="1200" b="0" i="0" u="none" strike="noStrike" baseline="0" dirty="0" err="1">
                <a:solidFill>
                  <a:srgbClr val="000000"/>
                </a:solidFill>
                <a:latin typeface="Calibri" panose="020F0502020204030204" pitchFamily="34" charset="0"/>
              </a:rPr>
              <a:t>sind</a:t>
            </a:r>
            <a:r>
              <a:rPr lang="en-US" sz="1200" b="0" i="0" u="none" strike="noStrike" baseline="0" dirty="0">
                <a:solidFill>
                  <a:srgbClr val="000000"/>
                </a:solidFill>
                <a:latin typeface="Calibri" panose="020F0502020204030204" pitchFamily="34" charset="0"/>
              </a:rPr>
              <a:t> </a:t>
            </a:r>
            <a:r>
              <a:rPr lang="en-US" sz="1200" b="0" i="0" u="none" strike="noStrike" baseline="0" dirty="0" err="1">
                <a:solidFill>
                  <a:srgbClr val="000000"/>
                </a:solidFill>
                <a:latin typeface="Calibri" panose="020F0502020204030204" pitchFamily="34" charset="0"/>
              </a:rPr>
              <a:t>ohne</a:t>
            </a:r>
            <a:r>
              <a:rPr lang="en-US" sz="1200" b="0" i="0" u="none" strike="noStrike" baseline="0" dirty="0">
                <a:solidFill>
                  <a:srgbClr val="000000"/>
                </a:solidFill>
                <a:latin typeface="Calibri" panose="020F0502020204030204" pitchFamily="34" charset="0"/>
              </a:rPr>
              <a:t> </a:t>
            </a:r>
            <a:r>
              <a:rPr lang="en-US" sz="1200" b="0" i="0" u="none" strike="noStrike" baseline="0" dirty="0" err="1">
                <a:solidFill>
                  <a:srgbClr val="000000"/>
                </a:solidFill>
                <a:latin typeface="Calibri" panose="020F0502020204030204" pitchFamily="34" charset="0"/>
              </a:rPr>
              <a:t>Leistungen</a:t>
            </a:r>
            <a:r>
              <a:rPr lang="en-US" sz="1200" b="0" i="0" u="none" strike="noStrike" baseline="0" dirty="0">
                <a:solidFill>
                  <a:srgbClr val="000000"/>
                </a:solidFill>
                <a:latin typeface="Calibri" panose="020F0502020204030204" pitchFamily="34" charset="0"/>
              </a:rPr>
              <a:t> </a:t>
            </a:r>
            <a:r>
              <a:rPr lang="en-US" sz="1200" b="0" i="0" u="none" strike="noStrike" baseline="0" dirty="0" err="1">
                <a:solidFill>
                  <a:srgbClr val="000000"/>
                </a:solidFill>
                <a:latin typeface="Calibri" panose="020F0502020204030204" pitchFamily="34" charset="0"/>
              </a:rPr>
              <a:t>zu</a:t>
            </a:r>
            <a:r>
              <a:rPr lang="en-US" sz="1200" b="0" i="0" u="none" strike="noStrike" baseline="0" dirty="0">
                <a:solidFill>
                  <a:srgbClr val="000000"/>
                </a:solidFill>
                <a:latin typeface="Calibri" panose="020F0502020204030204" pitchFamily="34" charset="0"/>
              </a:rPr>
              <a:t> </a:t>
            </a:r>
            <a:r>
              <a:rPr lang="en-US" sz="1200" b="0" i="0" u="none" strike="noStrike" baseline="0" dirty="0" err="1">
                <a:solidFill>
                  <a:srgbClr val="000000"/>
                </a:solidFill>
                <a:latin typeface="Calibri" panose="020F0502020204030204" pitchFamily="34" charset="0"/>
              </a:rPr>
              <a:t>erbringen</a:t>
            </a:r>
            <a:r>
              <a:rPr lang="en-US" sz="1200" b="0" i="0" u="none" strike="noStrike" baseline="0" dirty="0">
                <a:solidFill>
                  <a:srgbClr val="000000"/>
                </a:solidFill>
                <a:latin typeface="Calibri" panose="020F0502020204030204" pitchFamily="34" charset="0"/>
              </a:rPr>
              <a:t>: </a:t>
            </a:r>
            <a:r>
              <a:rPr lang="en-US" sz="1200" b="0" i="0" u="none" strike="noStrike" baseline="0" dirty="0" err="1">
                <a:solidFill>
                  <a:srgbClr val="000000"/>
                </a:solidFill>
                <a:latin typeface="Calibri" panose="020F0502020204030204" pitchFamily="34" charset="0"/>
              </a:rPr>
              <a:t>räuberische</a:t>
            </a:r>
            <a:r>
              <a:rPr lang="en-US" sz="1200" b="0" i="0" u="none" strike="noStrike" baseline="0" dirty="0">
                <a:solidFill>
                  <a:srgbClr val="000000"/>
                </a:solidFill>
                <a:latin typeface="Calibri" panose="020F0502020204030204" pitchFamily="34" charset="0"/>
              </a:rPr>
              <a:t> </a:t>
            </a:r>
            <a:r>
              <a:rPr lang="en-US" sz="1200" b="0" i="0" u="none" strike="noStrike" baseline="0" dirty="0" err="1">
                <a:solidFill>
                  <a:srgbClr val="000000"/>
                </a:solidFill>
                <a:latin typeface="Calibri" panose="020F0502020204030204" pitchFamily="34" charset="0"/>
              </a:rPr>
              <a:t>Zss</a:t>
            </a:r>
            <a:endParaRPr lang="de-DE" dirty="0"/>
          </a:p>
        </p:txBody>
      </p:sp>
      <p:sp>
        <p:nvSpPr>
          <p:cNvPr id="4" name="Foliennummernplatzhalter 3"/>
          <p:cNvSpPr>
            <a:spLocks noGrp="1"/>
          </p:cNvSpPr>
          <p:nvPr>
            <p:ph type="sldNum" sz="quarter" idx="5"/>
          </p:nvPr>
        </p:nvSpPr>
        <p:spPr/>
        <p:txBody>
          <a:bodyPr/>
          <a:lstStyle/>
          <a:p>
            <a:fld id="{B8E3CC40-D754-4B58-89D2-178A68EFF4B5}" type="slidenum">
              <a:rPr lang="de-DE" smtClean="0"/>
              <a:t>29</a:t>
            </a:fld>
            <a:endParaRPr lang="de-DE"/>
          </a:p>
        </p:txBody>
      </p:sp>
    </p:spTree>
    <p:extLst>
      <p:ext uri="{BB962C8B-B14F-4D97-AF65-F5344CB8AC3E}">
        <p14:creationId xmlns:p14="http://schemas.microsoft.com/office/powerpoint/2010/main" val="54068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a:t>Im 1. Teil stelle ich das Verhältnis zwischen Autoren, Verlagen und Bibliotheken dar</a:t>
            </a:r>
          </a:p>
          <a:p>
            <a:pPr marL="0" indent="0">
              <a:buNone/>
            </a:pPr>
            <a:r>
              <a:rPr lang="de-DE" dirty="0"/>
              <a:t>Ich beschreibe den Einfluss des Impact </a:t>
            </a:r>
            <a:r>
              <a:rPr lang="de-DE" dirty="0" err="1"/>
              <a:t>Factors</a:t>
            </a:r>
            <a:r>
              <a:rPr lang="de-DE" dirty="0"/>
              <a:t> von Zeitschriften</a:t>
            </a:r>
            <a:br>
              <a:rPr lang="de-DE" dirty="0"/>
            </a:br>
            <a:r>
              <a:rPr lang="de-DE" dirty="0"/>
              <a:t>und dann die immer noch andauernde Zeitschriftenkrise</a:t>
            </a:r>
          </a:p>
          <a:p>
            <a:pPr marL="0" indent="0">
              <a:buNone/>
            </a:pPr>
            <a:r>
              <a:rPr lang="de-DE" dirty="0"/>
              <a:t>So kommen wir zu den Gründen, die zur OA-Bewegung geführt haben.</a:t>
            </a:r>
          </a:p>
          <a:p>
            <a:pPr marL="0" indent="0">
              <a:buNone/>
            </a:pPr>
            <a:r>
              <a:rPr lang="de-DE" dirty="0"/>
              <a:t>Ich erkläre, was OA genau heißt und welche Vorteile das Publikationssystem und der einzelne Forscher davon hat</a:t>
            </a:r>
          </a:p>
          <a:p>
            <a:pPr marL="228600" indent="-228600">
              <a:buAutoNum type="arabicPeriod"/>
            </a:pPr>
            <a:endParaRPr lang="de-DE" dirty="0"/>
          </a:p>
        </p:txBody>
      </p:sp>
      <p:sp>
        <p:nvSpPr>
          <p:cNvPr id="4" name="Foliennummernplatzhalter 3"/>
          <p:cNvSpPr>
            <a:spLocks noGrp="1"/>
          </p:cNvSpPr>
          <p:nvPr>
            <p:ph type="sldNum" sz="quarter" idx="5"/>
          </p:nvPr>
        </p:nvSpPr>
        <p:spPr/>
        <p:txBody>
          <a:bodyPr/>
          <a:lstStyle/>
          <a:p>
            <a:fld id="{B8E3CC40-D754-4B58-89D2-178A68EFF4B5}" type="slidenum">
              <a:rPr lang="de-DE" smtClean="0"/>
              <a:t>3</a:t>
            </a:fld>
            <a:endParaRPr lang="de-DE"/>
          </a:p>
        </p:txBody>
      </p:sp>
    </p:spTree>
    <p:extLst>
      <p:ext uri="{BB962C8B-B14F-4D97-AF65-F5344CB8AC3E}">
        <p14:creationId xmlns:p14="http://schemas.microsoft.com/office/powerpoint/2010/main" val="2549323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Exkurs zu Räuberische Zeitschriften</a:t>
            </a:r>
          </a:p>
          <a:p>
            <a:r>
              <a:rPr lang="de-DE" dirty="0"/>
              <a:t>Seriöse </a:t>
            </a:r>
            <a:r>
              <a:rPr lang="de-DE" dirty="0" err="1"/>
              <a:t>Zss</a:t>
            </a:r>
            <a:r>
              <a:rPr lang="de-DE" dirty="0"/>
              <a:t>: erbringen Leistungen, für die sie Geld verlangen: redaktionelle Abläufe, Layout, Marketing, Qualitätskontrolle (z. B. Peer Review), LZV, Indexierung</a:t>
            </a:r>
          </a:p>
          <a:p>
            <a:endParaRPr lang="de-DE" dirty="0"/>
          </a:p>
          <a:p>
            <a:endParaRPr lang="de-DE" dirty="0"/>
          </a:p>
        </p:txBody>
      </p:sp>
      <p:sp>
        <p:nvSpPr>
          <p:cNvPr id="4" name="Foliennummernplatzhalter 3"/>
          <p:cNvSpPr>
            <a:spLocks noGrp="1"/>
          </p:cNvSpPr>
          <p:nvPr>
            <p:ph type="sldNum" sz="quarter" idx="5"/>
          </p:nvPr>
        </p:nvSpPr>
        <p:spPr/>
        <p:txBody>
          <a:bodyPr/>
          <a:lstStyle/>
          <a:p>
            <a:fld id="{B8E3CC40-D754-4B58-89D2-178A68EFF4B5}" type="slidenum">
              <a:rPr lang="de-DE" smtClean="0"/>
              <a:t>30</a:t>
            </a:fld>
            <a:endParaRPr lang="de-DE"/>
          </a:p>
        </p:txBody>
      </p:sp>
    </p:spTree>
    <p:extLst>
      <p:ext uri="{BB962C8B-B14F-4D97-AF65-F5344CB8AC3E}">
        <p14:creationId xmlns:p14="http://schemas.microsoft.com/office/powerpoint/2010/main" val="3964161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JIF aus Web </a:t>
            </a:r>
            <a:r>
              <a:rPr lang="de-DE" dirty="0" err="1"/>
              <a:t>of</a:t>
            </a:r>
            <a:r>
              <a:rPr lang="de-DE" dirty="0"/>
              <a:t> Science? Oder Google Scholar?</a:t>
            </a:r>
            <a:r>
              <a:rPr lang="de-DE" dirty="0">
                <a:sym typeface="Wingdings" panose="05000000000000000000" pitchFamily="2" charset="2"/>
              </a:rPr>
              <a:t></a:t>
            </a:r>
            <a:r>
              <a:rPr lang="de-DE" dirty="0"/>
              <a:t> prüfen</a:t>
            </a:r>
          </a:p>
          <a:p>
            <a:endParaRPr lang="de-DE" dirty="0"/>
          </a:p>
          <a:p>
            <a:r>
              <a:rPr lang="de-DE" dirty="0"/>
              <a:t>In </a:t>
            </a:r>
            <a:r>
              <a:rPr lang="de-DE" dirty="0" err="1"/>
              <a:t>predatory</a:t>
            </a:r>
            <a:r>
              <a:rPr lang="de-DE" dirty="0"/>
              <a:t> </a:t>
            </a:r>
            <a:r>
              <a:rPr lang="de-DE" dirty="0" err="1"/>
              <a:t>journal</a:t>
            </a:r>
            <a:r>
              <a:rPr lang="de-DE" dirty="0"/>
              <a:t> veröff. Artikel ist nicht automatisch schlecht, er wurde nur ggf. nicht begutachtet, Fehler können leichter durchrutschen, Artikel ist evtl. nicht lange online, wird nicht indexiert</a:t>
            </a:r>
          </a:p>
          <a:p>
            <a:r>
              <a:rPr lang="de-DE" dirty="0"/>
              <a:t>Aber fürs Renommee ist es auch nicht gut, wenn man in zweifelhafter </a:t>
            </a:r>
            <a:r>
              <a:rPr lang="de-DE" dirty="0" err="1"/>
              <a:t>Zs</a:t>
            </a:r>
            <a:r>
              <a:rPr lang="de-DE" dirty="0"/>
              <a:t> veröff.</a:t>
            </a:r>
          </a:p>
        </p:txBody>
      </p:sp>
      <p:sp>
        <p:nvSpPr>
          <p:cNvPr id="4" name="Foliennummernplatzhalter 3"/>
          <p:cNvSpPr>
            <a:spLocks noGrp="1"/>
          </p:cNvSpPr>
          <p:nvPr>
            <p:ph type="sldNum" sz="quarter" idx="5"/>
          </p:nvPr>
        </p:nvSpPr>
        <p:spPr/>
        <p:txBody>
          <a:bodyPr/>
          <a:lstStyle/>
          <a:p>
            <a:fld id="{B8E3CC40-D754-4B58-89D2-178A68EFF4B5}" type="slidenum">
              <a:rPr lang="de-DE" smtClean="0"/>
              <a:t>31</a:t>
            </a:fld>
            <a:endParaRPr lang="de-DE"/>
          </a:p>
        </p:txBody>
      </p:sp>
    </p:spTree>
    <p:extLst>
      <p:ext uri="{BB962C8B-B14F-4D97-AF65-F5344CB8AC3E}">
        <p14:creationId xmlns:p14="http://schemas.microsoft.com/office/powerpoint/2010/main" val="1827091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OA-Artikel sind qualitativ genauso wie „normale“ Artikel (mit Peer</a:t>
            </a:r>
            <a:r>
              <a:rPr lang="de-DE" baseline="0" dirty="0"/>
              <a:t> Review)</a:t>
            </a:r>
            <a:r>
              <a:rPr lang="de-DE" dirty="0"/>
              <a:t>, nur die Zahlungen laufen anders. Um eine gute Qualität sicherzustellen, gibt es mehrere Organisationen zur Qualitätssicherung. Ein Portal, das wir an der UR nutzen, um zu prüfen, ob wir </a:t>
            </a:r>
            <a:r>
              <a:rPr lang="de-DE" dirty="0" err="1"/>
              <a:t>Zss</a:t>
            </a:r>
            <a:r>
              <a:rPr lang="de-DE" dirty="0"/>
              <a:t> fördern möchten, ist DOAJ.</a:t>
            </a:r>
          </a:p>
          <a:p>
            <a:endParaRPr lang="de-DE" sz="12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à"/>
            </a:pPr>
            <a:r>
              <a:rPr lang="de-DE" sz="1200" b="0" i="0" u="none" strike="noStrike" kern="1200" baseline="0" dirty="0">
                <a:solidFill>
                  <a:schemeClr val="tx1"/>
                </a:solidFill>
                <a:latin typeface="+mn-lt"/>
                <a:ea typeface="+mn-ea"/>
                <a:cs typeface="+mn-cs"/>
              </a:rPr>
              <a:t>Es liefert einen Überblick über qualitätsgeprüfte, reine OA-Zeitschriften, also Gold OA-</a:t>
            </a:r>
            <a:r>
              <a:rPr lang="de-DE" sz="1200" b="0" i="0" u="none" strike="noStrike" kern="1200" baseline="0" dirty="0" err="1">
                <a:solidFill>
                  <a:schemeClr val="tx1"/>
                </a:solidFill>
                <a:latin typeface="+mn-lt"/>
                <a:ea typeface="+mn-ea"/>
                <a:cs typeface="+mn-cs"/>
              </a:rPr>
              <a:t>Zss</a:t>
            </a:r>
            <a:r>
              <a:rPr lang="de-DE" sz="1200" b="0" i="0" u="none" strike="noStrike" kern="1200" baseline="0" dirty="0">
                <a:solidFill>
                  <a:schemeClr val="tx1"/>
                </a:solidFill>
                <a:latin typeface="+mn-lt"/>
                <a:ea typeface="+mn-ea"/>
                <a:cs typeface="+mn-cs"/>
              </a:rPr>
              <a:t>: </a:t>
            </a:r>
            <a:br>
              <a:rPr lang="de-DE" sz="1200" b="0" i="0" u="none" strike="noStrike" kern="1200" baseline="0" dirty="0">
                <a:solidFill>
                  <a:schemeClr val="tx1"/>
                </a:solidFill>
                <a:latin typeface="+mn-lt"/>
                <a:ea typeface="+mn-ea"/>
                <a:cs typeface="+mn-cs"/>
              </a:rPr>
            </a:br>
            <a:r>
              <a:rPr lang="de-DE" sz="1200" b="0" i="0" u="none" strike="noStrike" kern="1200" baseline="0" dirty="0">
                <a:solidFill>
                  <a:schemeClr val="tx1"/>
                </a:solidFill>
                <a:latin typeface="+mn-lt"/>
                <a:ea typeface="+mn-ea"/>
                <a:cs typeface="+mn-cs"/>
              </a:rPr>
              <a:t>qualitätsgeprüft: Alle Artikel dieser </a:t>
            </a:r>
            <a:r>
              <a:rPr lang="de-DE" sz="1200" b="0" i="0" u="none" strike="noStrike" kern="1200" baseline="0" dirty="0" err="1">
                <a:solidFill>
                  <a:schemeClr val="tx1"/>
                </a:solidFill>
                <a:latin typeface="+mn-lt"/>
                <a:ea typeface="+mn-ea"/>
                <a:cs typeface="+mn-cs"/>
              </a:rPr>
              <a:t>Zss</a:t>
            </a:r>
            <a:r>
              <a:rPr lang="de-DE" sz="1200" b="0" i="0" u="none" strike="noStrike" kern="1200" baseline="0" dirty="0">
                <a:solidFill>
                  <a:schemeClr val="tx1"/>
                </a:solidFill>
                <a:latin typeface="+mn-lt"/>
                <a:ea typeface="+mn-ea"/>
                <a:cs typeface="+mn-cs"/>
              </a:rPr>
              <a:t>. unterliegen  Peer Review-Verfahren oder „</a:t>
            </a:r>
            <a:r>
              <a:rPr lang="de-DE" sz="1200" kern="1200" baseline="0" dirty="0" err="1">
                <a:solidFill>
                  <a:schemeClr val="tx1"/>
                </a:solidFill>
                <a:latin typeface="+mn-lt"/>
                <a:ea typeface="+mn-ea"/>
                <a:cs typeface="+mn-cs"/>
              </a:rPr>
              <a:t>editorial</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quality</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control</a:t>
            </a:r>
            <a:r>
              <a:rPr lang="de-DE" sz="1200" kern="1200" baseline="0" dirty="0">
                <a:solidFill>
                  <a:schemeClr val="tx1"/>
                </a:solidFill>
                <a:latin typeface="+mn-lt"/>
                <a:ea typeface="+mn-ea"/>
                <a:cs typeface="+mn-cs"/>
              </a:rPr>
              <a:t>“</a:t>
            </a:r>
            <a:r>
              <a:rPr lang="de-DE" sz="1200" b="0" i="0" u="none" strike="noStrike" kern="1200" baseline="0" dirty="0">
                <a:solidFill>
                  <a:schemeClr val="tx1"/>
                </a:solidFill>
                <a:latin typeface="+mn-lt"/>
                <a:ea typeface="+mn-ea"/>
                <a:cs typeface="+mn-cs"/>
              </a:rPr>
              <a:t> </a:t>
            </a:r>
          </a:p>
          <a:p>
            <a:pPr marL="0" indent="0">
              <a:buFont typeface="Wingdings" panose="05000000000000000000" pitchFamily="2" charset="2"/>
              <a:buNone/>
            </a:pPr>
            <a:r>
              <a:rPr lang="de-DE" sz="1200" b="0" i="0" u="none" strike="noStrike" kern="1200" baseline="0" dirty="0">
                <a:solidFill>
                  <a:schemeClr val="tx1"/>
                </a:solidFill>
                <a:latin typeface="+mn-lt"/>
                <a:ea typeface="+mn-ea"/>
                <a:cs typeface="+mn-cs"/>
              </a:rPr>
              <a:t>  + „reine OA-</a:t>
            </a:r>
            <a:r>
              <a:rPr lang="de-DE" sz="1200" b="0" i="0" u="none" strike="noStrike" kern="1200" baseline="0" dirty="0" err="1">
                <a:solidFill>
                  <a:schemeClr val="tx1"/>
                </a:solidFill>
                <a:latin typeface="+mn-lt"/>
                <a:ea typeface="+mn-ea"/>
                <a:cs typeface="+mn-cs"/>
              </a:rPr>
              <a:t>Zss</a:t>
            </a:r>
            <a:r>
              <a:rPr lang="de-DE" sz="1200" b="0" i="0" u="none" strike="noStrike" kern="1200" baseline="0" dirty="0">
                <a:solidFill>
                  <a:schemeClr val="tx1"/>
                </a:solidFill>
                <a:latin typeface="+mn-lt"/>
                <a:ea typeface="+mn-ea"/>
                <a:cs typeface="+mn-cs"/>
              </a:rPr>
              <a:t>“= „Goldene-OA-Zeitschriften“: sind sofort nach Erscheinen frei zugänglich</a:t>
            </a:r>
          </a:p>
          <a:p>
            <a:endParaRPr lang="de-DE" sz="1200" b="0" i="0" u="none" strike="noStrike" kern="1200" baseline="0" dirty="0">
              <a:solidFill>
                <a:schemeClr val="tx1"/>
              </a:solidFill>
              <a:latin typeface="+mn-lt"/>
              <a:ea typeface="+mn-ea"/>
              <a:cs typeface="+mn-cs"/>
            </a:endParaRPr>
          </a:p>
          <a:p>
            <a:pPr marL="0" indent="0">
              <a:buFont typeface="Wingdings" panose="05000000000000000000" pitchFamily="2" charset="2"/>
              <a:buNone/>
            </a:pPr>
            <a:r>
              <a:rPr lang="de-DE" sz="1200" b="0" i="0" u="none" strike="noStrike" kern="1200" baseline="0" dirty="0">
                <a:solidFill>
                  <a:schemeClr val="tx1"/>
                </a:solidFill>
                <a:latin typeface="+mn-lt"/>
                <a:ea typeface="+mn-ea"/>
                <a:cs typeface="+mn-cs"/>
              </a:rPr>
              <a:t>  </a:t>
            </a:r>
          </a:p>
          <a:p>
            <a:r>
              <a:rPr lang="de-DE" sz="1200" b="0" i="0" u="none" strike="noStrike" kern="1200" baseline="0" dirty="0">
                <a:solidFill>
                  <a:schemeClr val="tx1"/>
                </a:solidFill>
                <a:latin typeface="+mn-lt"/>
                <a:ea typeface="+mn-ea"/>
                <a:cs typeface="+mn-cs"/>
              </a:rPr>
              <a:t>Nicht enthalten: Hybride </a:t>
            </a:r>
            <a:r>
              <a:rPr lang="de-DE" sz="1200" b="0" i="0" u="none" strike="noStrike" kern="1200" baseline="0" dirty="0" err="1">
                <a:solidFill>
                  <a:schemeClr val="tx1"/>
                </a:solidFill>
                <a:latin typeface="+mn-lt"/>
                <a:ea typeface="+mn-ea"/>
                <a:cs typeface="+mn-cs"/>
              </a:rPr>
              <a:t>Zss</a:t>
            </a:r>
            <a:r>
              <a:rPr lang="de-DE" sz="1200" b="0" i="0" u="none" strike="noStrike" kern="1200" baseline="0" dirty="0">
                <a:solidFill>
                  <a:schemeClr val="tx1"/>
                </a:solidFill>
                <a:latin typeface="+mn-lt"/>
                <a:ea typeface="+mn-ea"/>
                <a:cs typeface="+mn-cs"/>
              </a:rPr>
              <a:t> = normale </a:t>
            </a:r>
            <a:r>
              <a:rPr lang="de-DE" sz="1200" b="0" i="0" u="none" strike="noStrike" kern="1200" baseline="0" dirty="0" err="1">
                <a:solidFill>
                  <a:schemeClr val="tx1"/>
                </a:solidFill>
                <a:latin typeface="+mn-lt"/>
                <a:ea typeface="+mn-ea"/>
                <a:cs typeface="+mn-cs"/>
              </a:rPr>
              <a:t>SubskriptionsZss</a:t>
            </a:r>
            <a:r>
              <a:rPr lang="de-DE" sz="1200" b="0" i="0" u="none" strike="noStrike" kern="1200" baseline="0" dirty="0">
                <a:solidFill>
                  <a:schemeClr val="tx1"/>
                </a:solidFill>
                <a:latin typeface="+mn-lt"/>
                <a:ea typeface="+mn-ea"/>
                <a:cs typeface="+mn-cs"/>
              </a:rPr>
              <a:t>, die einzelne Artikel nach Zahlung von APCs freischalten (normal mit CC-Lizenz), z. B. Open Choice (Springer), Wiley Open</a:t>
            </a:r>
          </a:p>
          <a:p>
            <a:endParaRPr lang="de-DE" sz="1200" b="0" i="0" u="none" strike="noStrike"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6694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highlight>
                  <a:srgbClr val="FFFF00"/>
                </a:highlight>
                <a:latin typeface="Calibri" panose="020F0502020204030204" pitchFamily="34" charset="0"/>
              </a:rPr>
              <a:t>Welche Zeitschriften lesen Sie im Fachbereich? Welche sind Ihnen bekannt?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effectLst/>
              <a:highlight>
                <a:srgbClr val="FFFF00"/>
              </a:highligh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DOAJ</a:t>
            </a:r>
            <a:r>
              <a:rPr lang="de-DE" dirty="0"/>
              <a:t>: Filtern nach Fach, Verlag, ohne Gebühr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B!SON: </a:t>
            </a:r>
            <a:r>
              <a:rPr lang="de-DE" dirty="0"/>
              <a:t>Titel, Abstract und Referenzen eingeben </a:t>
            </a:r>
            <a:r>
              <a:rPr lang="de-DE" dirty="0">
                <a:sym typeface="Wingdings" panose="05000000000000000000" pitchFamily="2" charset="2"/>
              </a:rPr>
              <a:t> </a:t>
            </a:r>
            <a:r>
              <a:rPr lang="de-DE" sz="1800" dirty="0">
                <a:effectLst/>
                <a:highlight>
                  <a:srgbClr val="FFFF00"/>
                </a:highlight>
                <a:latin typeface="Calibri" panose="020F0502020204030204" pitchFamily="34" charset="0"/>
              </a:rPr>
              <a:t>empfiehlt nach Eingabe von Stichwörtern/Abstract passende DOAJ-gelistete Zeitschriften</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Meist-zitierte OA-</a:t>
            </a:r>
            <a:r>
              <a:rPr lang="de-DE" b="1" dirty="0" err="1"/>
              <a:t>Zss</a:t>
            </a:r>
            <a:r>
              <a:rPr lang="de-DE" dirty="0"/>
              <a:t>: </a:t>
            </a:r>
            <a:r>
              <a:rPr lang="de-DE" dirty="0" err="1"/>
              <a:t>Zss</a:t>
            </a:r>
            <a:r>
              <a:rPr lang="de-DE" dirty="0"/>
              <a:t>, die einen hohen SNIP-Wert (Kennzahl ähnlich JIF) haben und in DOAJ gelistet sind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dirty="0" err="1">
                <a:effectLst/>
                <a:highlight>
                  <a:srgbClr val="FFFF00"/>
                </a:highlight>
                <a:latin typeface="Calibri" panose="020F0502020204030204" pitchFamily="34" charset="0"/>
              </a:rPr>
              <a:t>oa</a:t>
            </a:r>
            <a:r>
              <a:rPr lang="de-DE" sz="1800" b="1" dirty="0">
                <a:effectLst/>
                <a:highlight>
                  <a:srgbClr val="FFFF00"/>
                </a:highlight>
                <a:latin typeface="Calibri" panose="020F0502020204030204" pitchFamily="34" charset="0"/>
              </a:rPr>
              <a:t>-finder:</a:t>
            </a:r>
            <a:r>
              <a:rPr lang="de-DE" sz="1800" dirty="0">
                <a:effectLst/>
                <a:highlight>
                  <a:srgbClr val="FFFF00"/>
                </a:highlight>
                <a:latin typeface="Calibri" panose="020F0502020204030204" pitchFamily="34" charset="0"/>
              </a:rPr>
              <a:t> enthält nicht nur OA-Zeitschriften, sondern alle Zeitschriften der Elektronischen Zeitschriftenbibliothek. Mit Filter nach Fach, Schlagwörter, Kosten, OA-Art, Verlag, Sprache. Sortierbar u.a. nach </a:t>
            </a:r>
            <a:r>
              <a:rPr lang="de-DE" sz="1800" dirty="0" err="1">
                <a:effectLst/>
                <a:highlight>
                  <a:srgbClr val="FFFF00"/>
                </a:highlight>
                <a:latin typeface="Calibri" panose="020F0502020204030204" pitchFamily="34" charset="0"/>
              </a:rPr>
              <a:t>diamond</a:t>
            </a:r>
            <a:r>
              <a:rPr lang="de-DE" sz="1800" dirty="0">
                <a:effectLst/>
                <a:highlight>
                  <a:srgbClr val="FFFF00"/>
                </a:highlight>
                <a:latin typeface="Calibri" panose="020F0502020204030204" pitchFamily="34" charset="0"/>
              </a:rPr>
              <a:t>/scholar-</a:t>
            </a:r>
            <a:r>
              <a:rPr lang="de-DE" sz="1800" dirty="0" err="1">
                <a:effectLst/>
                <a:highlight>
                  <a:srgbClr val="FFFF00"/>
                </a:highlight>
                <a:latin typeface="Calibri" panose="020F0502020204030204" pitchFamily="34" charset="0"/>
              </a:rPr>
              <a:t>led</a:t>
            </a:r>
            <a:r>
              <a:rPr lang="de-DE" sz="1800" dirty="0">
                <a:effectLst/>
                <a:highlight>
                  <a:srgbClr val="FFFF00"/>
                </a:highlight>
                <a:latin typeface="Calibri" panose="020F0502020204030204" pitchFamily="34" charset="0"/>
              </a:rPr>
              <a:t>/kostenfreien-Zeitschriften, Höhe APC, </a:t>
            </a:r>
            <a:r>
              <a:rPr lang="de-DE" sz="1800" dirty="0" err="1">
                <a:effectLst/>
                <a:highlight>
                  <a:srgbClr val="FFFF00"/>
                </a:highlight>
                <a:latin typeface="Calibri" panose="020F0502020204030204" pitchFamily="34" charset="0"/>
              </a:rPr>
              <a:t>CiteScore</a:t>
            </a:r>
            <a:r>
              <a:rPr lang="de-DE" sz="1800" dirty="0">
                <a:effectLst/>
                <a:highlight>
                  <a:srgbClr val="FFFF00"/>
                </a:highlight>
                <a:latin typeface="Calibri" panose="020F0502020204030204" pitchFamily="34" charset="0"/>
              </a:rPr>
              <a:t>/SNIP/SJR (aber nicht Journal Impact </a:t>
            </a:r>
            <a:r>
              <a:rPr lang="de-DE" sz="1800" dirty="0" err="1">
                <a:effectLst/>
                <a:highlight>
                  <a:srgbClr val="FFFF00"/>
                </a:highlight>
                <a:latin typeface="Calibri" panose="020F0502020204030204" pitchFamily="34" charset="0"/>
              </a:rPr>
              <a:t>Factor</a:t>
            </a:r>
            <a:r>
              <a:rPr lang="de-DE" sz="1800" dirty="0">
                <a:effectLst/>
                <a:highlight>
                  <a:srgbClr val="FFFF00"/>
                </a:highlight>
                <a:latin typeface="Calibri" panose="020F0502020204030204" pitchFamily="34" charset="0"/>
              </a:rPr>
              <a:t>). Inklusive Anzeige von Publikationsgebühren und ob aufgrund der ausgewählten Uni eine Kostenübernahme oder kostenloses OA möglich ist!</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err="1"/>
              <a:t>Scimago</a:t>
            </a:r>
            <a:r>
              <a:rPr lang="de-DE" dirty="0"/>
              <a:t>: enthält </a:t>
            </a:r>
            <a:r>
              <a:rPr lang="de-DE" dirty="0" err="1"/>
              <a:t>Zss</a:t>
            </a:r>
            <a:r>
              <a:rPr lang="de-DE" dirty="0"/>
              <a:t>, die in der Datenbank </a:t>
            </a:r>
            <a:r>
              <a:rPr lang="de-DE" dirty="0" err="1"/>
              <a:t>Scopus</a:t>
            </a:r>
            <a:r>
              <a:rPr lang="de-DE" dirty="0"/>
              <a:t> enthalten sind, Filtern nach </a:t>
            </a:r>
            <a:r>
              <a:rPr lang="de-DE" dirty="0" err="1"/>
              <a:t>SCImago</a:t>
            </a:r>
            <a:r>
              <a:rPr lang="de-DE" dirty="0"/>
              <a:t> Journal Rank </a:t>
            </a:r>
            <a:r>
              <a:rPr lang="de-DE" dirty="0" err="1"/>
              <a:t>indicator</a:t>
            </a:r>
            <a:r>
              <a:rPr lang="de-DE" dirty="0"/>
              <a:t> (auch Kennzahl), und nach Fach/OA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err="1"/>
              <a:t>WoS</a:t>
            </a:r>
            <a:r>
              <a:rPr lang="de-DE" dirty="0"/>
              <a:t>: filtern nach OA, IF anzeigen</a:t>
            </a:r>
          </a:p>
        </p:txBody>
      </p:sp>
      <p:sp>
        <p:nvSpPr>
          <p:cNvPr id="4" name="Foliennummernplatzhalter 3"/>
          <p:cNvSpPr>
            <a:spLocks noGrp="1"/>
          </p:cNvSpPr>
          <p:nvPr>
            <p:ph type="sldNum" sz="quarter" idx="5"/>
          </p:nvPr>
        </p:nvSpPr>
        <p:spPr/>
        <p:txBody>
          <a:bodyPr/>
          <a:lstStyle/>
          <a:p>
            <a:fld id="{B8E3CC40-D754-4B58-89D2-178A68EFF4B5}" type="slidenum">
              <a:rPr lang="de-DE" smtClean="0"/>
              <a:t>33</a:t>
            </a:fld>
            <a:endParaRPr lang="de-DE"/>
          </a:p>
        </p:txBody>
      </p:sp>
    </p:spTree>
    <p:extLst>
      <p:ext uri="{BB962C8B-B14F-4D97-AF65-F5344CB8AC3E}">
        <p14:creationId xmlns:p14="http://schemas.microsoft.com/office/powerpoint/2010/main" val="2443923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 viele OA-Zeitschriften von Autoren APCs verlangen, wurde von vielen Einrichtungen ein PF ins Leben gerufen. Hier können Autoren die Übernahme ihrer Publikationskosten beantragen. </a:t>
            </a:r>
          </a:p>
          <a:p>
            <a:r>
              <a:rPr lang="de-DE" dirty="0"/>
              <a:t>Arbeitsschritte: 1. Berechtigungsprüfung, 2. Datenaufnahme 3. Rechnungsprüfung 4. Zahlung</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992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Wichtig bei Abrechnung: </a:t>
            </a:r>
            <a:r>
              <a:rPr lang="de-DE" dirty="0" err="1"/>
              <a:t>corresponding</a:t>
            </a:r>
            <a:r>
              <a:rPr lang="de-DE" dirty="0"/>
              <a:t> </a:t>
            </a:r>
            <a:r>
              <a:rPr lang="de-DE" dirty="0" err="1"/>
              <a:t>author</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Freischaltung einzelner Artikel in hybriden </a:t>
            </a:r>
            <a:r>
              <a:rPr lang="de-DE" dirty="0" err="1"/>
              <a:t>Zss</a:t>
            </a:r>
            <a:r>
              <a:rPr lang="de-DE" dirty="0"/>
              <a:t> dürfen wir nicht fördern, weil die </a:t>
            </a:r>
            <a:r>
              <a:rPr lang="de-DE" dirty="0" err="1"/>
              <a:t>Zss</a:t>
            </a:r>
            <a:r>
              <a:rPr lang="de-DE" dirty="0"/>
              <a:t> sonst doppelt verdienen (</a:t>
            </a:r>
            <a:r>
              <a:rPr lang="de-DE" dirty="0" err="1"/>
              <a:t>Leser+Autorengebühren</a:t>
            </a:r>
            <a:r>
              <a:rPr lang="de-DE" dirty="0"/>
              <a:t>) und bisher noch nicht ausglichen wird (also mehr OA-Artikel/Autorengebühren sollten zu weniger Abogebühren führen) </a:t>
            </a:r>
            <a:r>
              <a:rPr lang="de-DE" sz="1200" b="0" i="0" u="none" strike="noStrike" kern="1200" baseline="0" dirty="0">
                <a:solidFill>
                  <a:schemeClr val="tx1"/>
                </a:solidFill>
                <a:latin typeface="+mn-lt"/>
                <a:ea typeface="+mn-ea"/>
                <a:cs typeface="+mn-cs"/>
                <a:sym typeface="Wingdings" panose="05000000000000000000" pitchFamily="2" charset="2"/>
              </a:rPr>
              <a:t>„double </a:t>
            </a:r>
            <a:r>
              <a:rPr lang="de-DE" sz="1200" b="0" i="0" u="none" strike="noStrike" kern="1200" baseline="0" dirty="0" err="1">
                <a:solidFill>
                  <a:schemeClr val="tx1"/>
                </a:solidFill>
                <a:latin typeface="+mn-lt"/>
                <a:ea typeface="+mn-ea"/>
                <a:cs typeface="+mn-cs"/>
                <a:sym typeface="Wingdings" panose="05000000000000000000" pitchFamily="2" charset="2"/>
              </a:rPr>
              <a:t>dipping</a:t>
            </a:r>
            <a:r>
              <a:rPr lang="de-DE" sz="1200" b="0" i="0" u="none" strike="noStrike" kern="1200" baseline="0" dirty="0">
                <a:solidFill>
                  <a:schemeClr val="tx1"/>
                </a:solidFill>
                <a:latin typeface="+mn-lt"/>
                <a:ea typeface="+mn-ea"/>
                <a:cs typeface="+mn-cs"/>
                <a:sym typeface="Wingdings" panose="05000000000000000000" pitchFamily="2" charset="2"/>
              </a:rPr>
              <a:t>“  DFG erstattet die OA-Machung in </a:t>
            </a:r>
            <a:r>
              <a:rPr lang="de-DE" sz="1200" b="0" i="0" u="none" strike="noStrike" kern="1200" baseline="0" dirty="0" err="1">
                <a:solidFill>
                  <a:schemeClr val="tx1"/>
                </a:solidFill>
                <a:latin typeface="+mn-lt"/>
                <a:ea typeface="+mn-ea"/>
                <a:cs typeface="+mn-cs"/>
                <a:sym typeface="Wingdings" panose="05000000000000000000" pitchFamily="2" charset="2"/>
              </a:rPr>
              <a:t>SubskriptionsZss</a:t>
            </a:r>
            <a:r>
              <a:rPr lang="de-DE" sz="1200" b="0" i="0" u="none" strike="noStrike" kern="1200" baseline="0" dirty="0">
                <a:solidFill>
                  <a:schemeClr val="tx1"/>
                </a:solidFill>
                <a:latin typeface="+mn-lt"/>
                <a:ea typeface="+mn-ea"/>
                <a:cs typeface="+mn-cs"/>
                <a:sym typeface="Wingdings" panose="05000000000000000000" pitchFamily="2" charset="2"/>
              </a:rPr>
              <a:t> nicht</a:t>
            </a:r>
          </a:p>
          <a:p>
            <a:endParaRPr lang="de-DE" sz="1200" b="0" i="0" u="none" strike="noStrike" kern="1200" baseline="0" dirty="0">
              <a:solidFill>
                <a:schemeClr val="tx1"/>
              </a:solidFill>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letzten Jahre immer über 130 </a:t>
            </a:r>
            <a:r>
              <a:rPr lang="de-DE" dirty="0" err="1"/>
              <a:t>OAArtikel</a:t>
            </a:r>
            <a:r>
              <a:rPr lang="de-DE" dirty="0"/>
              <a:t> gefördert, 2021 schon zum Halbjahr so viele Pubs gefördert wie das gesamte Vorjahr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a:solidFill>
                <a:schemeClr val="tx1"/>
              </a:solidFill>
              <a:latin typeface="+mn-lt"/>
              <a:ea typeface="+mn-ea"/>
              <a:cs typeface="+mn-cs"/>
              <a:sym typeface="Wingdings" panose="05000000000000000000" pitchFamily="2" charset="2"/>
            </a:endParaRPr>
          </a:p>
          <a:p>
            <a:endParaRPr lang="de-DE" dirty="0"/>
          </a:p>
        </p:txBody>
      </p:sp>
      <p:sp>
        <p:nvSpPr>
          <p:cNvPr id="4" name="Foliennummernplatzhalter 3"/>
          <p:cNvSpPr>
            <a:spLocks noGrp="1"/>
          </p:cNvSpPr>
          <p:nvPr>
            <p:ph type="sldNum" sz="quarter" idx="5"/>
          </p:nvPr>
        </p:nvSpPr>
        <p:spPr/>
        <p:txBody>
          <a:bodyPr/>
          <a:lstStyle/>
          <a:p>
            <a:fld id="{B8E3CC40-D754-4B58-89D2-178A68EFF4B5}" type="slidenum">
              <a:rPr lang="de-DE" smtClean="0"/>
              <a:t>35</a:t>
            </a:fld>
            <a:endParaRPr lang="de-DE"/>
          </a:p>
        </p:txBody>
      </p:sp>
    </p:spTree>
    <p:extLst>
      <p:ext uri="{BB962C8B-B14F-4D97-AF65-F5344CB8AC3E}">
        <p14:creationId xmlns:p14="http://schemas.microsoft.com/office/powerpoint/2010/main" val="4526899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Nur zur Info für Autoren</a:t>
            </a:r>
          </a:p>
        </p:txBody>
      </p:sp>
      <p:sp>
        <p:nvSpPr>
          <p:cNvPr id="4" name="Foliennummernplatzhalter 3"/>
          <p:cNvSpPr>
            <a:spLocks noGrp="1"/>
          </p:cNvSpPr>
          <p:nvPr>
            <p:ph type="sldNum" sz="quarter" idx="5"/>
          </p:nvPr>
        </p:nvSpPr>
        <p:spPr/>
        <p:txBody>
          <a:bodyPr/>
          <a:lstStyle/>
          <a:p>
            <a:fld id="{B8E3CC40-D754-4B58-89D2-178A68EFF4B5}" type="slidenum">
              <a:rPr lang="de-DE" smtClean="0"/>
              <a:t>36</a:t>
            </a:fld>
            <a:endParaRPr lang="de-DE"/>
          </a:p>
        </p:txBody>
      </p:sp>
    </p:spTree>
    <p:extLst>
      <p:ext uri="{BB962C8B-B14F-4D97-AF65-F5344CB8AC3E}">
        <p14:creationId xmlns:p14="http://schemas.microsoft.com/office/powerpoint/2010/main" val="1029652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Um die Gelder, die an Verlage gehen, nachvollziehbar zu machen, liefern wir unsere Daten an das Projekt </a:t>
            </a:r>
            <a:r>
              <a:rPr lang="de-DE" dirty="0" err="1"/>
              <a:t>OpenAPC</a:t>
            </a:r>
            <a:r>
              <a:rPr lang="de-DE" dirty="0"/>
              <a:t>. </a:t>
            </a:r>
            <a:r>
              <a:rPr lang="de-DE" dirty="0" err="1"/>
              <a:t>DennTransparenz</a:t>
            </a:r>
            <a:r>
              <a:rPr lang="de-DE" dirty="0"/>
              <a:t> wichtig für vorausschauende Planung, z.B. zukünftige Verteilung der Gelder. </a:t>
            </a:r>
          </a:p>
          <a:p>
            <a:r>
              <a:rPr lang="de-DE" dirty="0"/>
              <a:t>Früher Verschwiegenheitsklauseln bei Abos</a:t>
            </a:r>
          </a:p>
          <a:p>
            <a:endParaRPr lang="de-DE" dirty="0"/>
          </a:p>
          <a:p>
            <a:r>
              <a:rPr lang="de-DE" dirty="0"/>
              <a:t>Aber wie schon gehört: nicht nur OA-Gebühren, auch sonstige Gebühren machen einen großen Anteil aus </a:t>
            </a:r>
            <a:r>
              <a:rPr lang="de-DE" dirty="0">
                <a:sym typeface="Wingdings" panose="05000000000000000000" pitchFamily="2" charset="2"/>
              </a:rPr>
              <a:t> </a:t>
            </a:r>
            <a:r>
              <a:rPr lang="de-DE" dirty="0"/>
              <a:t>wollen wir zukünftig erfassen </a:t>
            </a:r>
            <a:r>
              <a:rPr lang="de-DE" dirty="0">
                <a:sym typeface="Wingdings" panose="05000000000000000000" pitchFamily="2" charset="2"/>
              </a:rPr>
              <a:t> Projekt </a:t>
            </a:r>
            <a:r>
              <a:rPr lang="de-DE" dirty="0" err="1">
                <a:sym typeface="Wingdings" panose="05000000000000000000" pitchFamily="2" charset="2"/>
              </a:rPr>
              <a:t>OpenCost</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2011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 OA-Gebühren:  erscheinen auch relativ hoch, v.a. weil Autor sie sieht </a:t>
            </a:r>
          </a:p>
          <a:p>
            <a:r>
              <a:rPr lang="de-DE" dirty="0"/>
              <a:t>2. Noch ärgerlicher/dreister: </a:t>
            </a:r>
            <a:r>
              <a:rPr lang="de-DE" dirty="0" err="1"/>
              <a:t>page</a:t>
            </a:r>
            <a:r>
              <a:rPr lang="de-DE" dirty="0"/>
              <a:t>/</a:t>
            </a:r>
            <a:r>
              <a:rPr lang="de-DE" dirty="0" err="1"/>
              <a:t>colour</a:t>
            </a:r>
            <a:r>
              <a:rPr lang="de-DE" dirty="0"/>
              <a:t>/Überlängen </a:t>
            </a:r>
            <a:r>
              <a:rPr lang="de-DE" dirty="0" err="1"/>
              <a:t>charges</a:t>
            </a:r>
            <a:r>
              <a:rPr lang="de-DE" dirty="0"/>
              <a:t> </a:t>
            </a:r>
            <a:r>
              <a:rPr lang="de-DE" dirty="0" err="1"/>
              <a:t>etc</a:t>
            </a:r>
            <a:r>
              <a:rPr lang="de-DE" dirty="0"/>
              <a:t> (Bsp. Aus Juni 2023: 7000 Euro für einen med. Artikel, nicht OA!)</a:t>
            </a:r>
          </a:p>
          <a:p>
            <a:endParaRPr lang="de-DE" dirty="0"/>
          </a:p>
          <a:p>
            <a:pPr marL="171450" indent="-171450">
              <a:buFont typeface="Wingdings" panose="05000000000000000000" pitchFamily="2" charset="2"/>
              <a:buChar char="à"/>
            </a:pPr>
            <a:r>
              <a:rPr lang="de-DE" dirty="0">
                <a:sym typeface="Wingdings" panose="05000000000000000000" pitchFamily="2" charset="2"/>
              </a:rPr>
              <a:t>Man muss sich uni-intern klar werden, welche Gelder die Uni an Verlage zahlt + dann soll es auch nach außen vergleichbar sein. </a:t>
            </a:r>
          </a:p>
          <a:p>
            <a:pPr marL="171450" indent="-171450">
              <a:buFont typeface="Wingdings" panose="05000000000000000000" pitchFamily="2" charset="2"/>
              <a:buChar char="à"/>
            </a:pPr>
            <a:r>
              <a:rPr lang="de-DE" dirty="0">
                <a:sym typeface="Wingdings" panose="05000000000000000000" pitchFamily="2" charset="2"/>
              </a:rPr>
              <a:t>Wiss. </a:t>
            </a:r>
            <a:r>
              <a:rPr lang="de-DE" dirty="0" err="1">
                <a:sym typeface="Wingdings" panose="05000000000000000000" pitchFamily="2" charset="2"/>
              </a:rPr>
              <a:t>Sensiblisieren</a:t>
            </a:r>
            <a:r>
              <a:rPr lang="de-DE" dirty="0">
                <a:sym typeface="Wingdings" panose="05000000000000000000" pitchFamily="2" charset="2"/>
              </a:rPr>
              <a:t> und bessere Verhandlungsposition </a:t>
            </a:r>
            <a:r>
              <a:rPr lang="de-DE" dirty="0" err="1">
                <a:sym typeface="Wingdings" panose="05000000000000000000" pitchFamily="2" charset="2"/>
              </a:rPr>
              <a:t>ggü</a:t>
            </a:r>
            <a:r>
              <a:rPr lang="de-DE" dirty="0">
                <a:sym typeface="Wingdings" panose="05000000000000000000" pitchFamily="2" charset="2"/>
              </a:rPr>
              <a:t> Verlagen</a:t>
            </a:r>
          </a:p>
          <a:p>
            <a:pPr marL="171450" indent="-171450">
              <a:buFont typeface="Wingdings" panose="05000000000000000000" pitchFamily="2" charset="2"/>
              <a:buChar char="à"/>
            </a:pPr>
            <a:r>
              <a:rPr lang="de-DE" dirty="0">
                <a:sym typeface="Wingdings" panose="05000000000000000000" pitchFamily="2" charset="2"/>
              </a:rPr>
              <a:t>Unis versuchen aktuell, diese Ausgaben zu erhalten ((hinterher von Finanzabteilung oder gleich über zentralen Rechnungseingang))</a:t>
            </a:r>
            <a:endParaRPr lang="de-DE" dirty="0"/>
          </a:p>
        </p:txBody>
      </p:sp>
      <p:sp>
        <p:nvSpPr>
          <p:cNvPr id="4" name="Foliennummernplatzhalter 3"/>
          <p:cNvSpPr>
            <a:spLocks noGrp="1"/>
          </p:cNvSpPr>
          <p:nvPr>
            <p:ph type="sldNum" sz="quarter" idx="5"/>
          </p:nvPr>
        </p:nvSpPr>
        <p:spPr/>
        <p:txBody>
          <a:bodyPr/>
          <a:lstStyle/>
          <a:p>
            <a:fld id="{B8E3CC40-D754-4B58-89D2-178A68EFF4B5}" type="slidenum">
              <a:rPr lang="de-DE" smtClean="0"/>
              <a:t>38</a:t>
            </a:fld>
            <a:endParaRPr lang="de-DE"/>
          </a:p>
        </p:txBody>
      </p:sp>
    </p:spTree>
    <p:extLst>
      <p:ext uri="{BB962C8B-B14F-4D97-AF65-F5344CB8AC3E}">
        <p14:creationId xmlns:p14="http://schemas.microsoft.com/office/powerpoint/2010/main" val="5741493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Schließlich bieten Verträge mit einzelnen Verlagen OA-Möglichkeit. </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err="1">
                <a:solidFill>
                  <a:schemeClr val="tx1"/>
                </a:solidFill>
                <a:latin typeface="+mn-lt"/>
                <a:ea typeface="+mn-ea"/>
                <a:cs typeface="+mn-cs"/>
              </a:rPr>
              <a:t>zB</a:t>
            </a:r>
            <a:r>
              <a:rPr lang="de-DE" sz="1200" b="0" i="0" u="none" strike="noStrike" kern="1200" baseline="0" dirty="0">
                <a:solidFill>
                  <a:schemeClr val="tx1"/>
                </a:solidFill>
                <a:latin typeface="+mn-lt"/>
                <a:ea typeface="+mn-ea"/>
                <a:cs typeface="+mn-cs"/>
              </a:rPr>
              <a:t>. DEAL: Springer/Wiley: bei bisherigen </a:t>
            </a:r>
            <a:r>
              <a:rPr lang="de-DE" sz="1200" b="0" i="0" u="none" strike="noStrike" kern="1200" baseline="0" dirty="0" err="1">
                <a:solidFill>
                  <a:schemeClr val="tx1"/>
                </a:solidFill>
                <a:latin typeface="+mn-lt"/>
                <a:ea typeface="+mn-ea"/>
                <a:cs typeface="+mn-cs"/>
              </a:rPr>
              <a:t>Abozeitschriften</a:t>
            </a:r>
            <a:r>
              <a:rPr lang="de-DE" sz="1200" b="0" i="0" u="none" strike="noStrike" kern="1200" baseline="0" dirty="0">
                <a:solidFill>
                  <a:schemeClr val="tx1"/>
                </a:solidFill>
                <a:latin typeface="+mn-lt"/>
                <a:ea typeface="+mn-ea"/>
                <a:cs typeface="+mn-cs"/>
              </a:rPr>
              <a:t> statt Abogebühren pauschale Gebühr pro Publikation, dafür lesenden Zugriff auf alle Inhalte + </a:t>
            </a:r>
            <a:r>
              <a:rPr lang="de-DE" sz="1200" b="0" i="0" u="none" strike="noStrike" kern="1200" baseline="0" dirty="0" err="1">
                <a:solidFill>
                  <a:schemeClr val="tx1"/>
                </a:solidFill>
                <a:latin typeface="+mn-lt"/>
                <a:ea typeface="+mn-ea"/>
                <a:cs typeface="+mn-cs"/>
              </a:rPr>
              <a:t>oa</a:t>
            </a:r>
            <a:r>
              <a:rPr lang="de-DE" sz="1200" b="0" i="0" u="none" strike="noStrike" kern="1200" baseline="0" dirty="0">
                <a:solidFill>
                  <a:schemeClr val="tx1"/>
                </a:solidFill>
                <a:latin typeface="+mn-lt"/>
                <a:ea typeface="+mn-ea"/>
                <a:cs typeface="+mn-cs"/>
              </a:rPr>
              <a:t>-Option für eigene Artikel kostenlos. (hybride </a:t>
            </a:r>
            <a:r>
              <a:rPr lang="de-DE" sz="1200" b="0" i="0" u="none" strike="noStrike" kern="1200" baseline="0" dirty="0" err="1">
                <a:solidFill>
                  <a:schemeClr val="tx1"/>
                </a:solidFill>
                <a:latin typeface="+mn-lt"/>
                <a:ea typeface="+mn-ea"/>
                <a:cs typeface="+mn-cs"/>
              </a:rPr>
              <a:t>Zss</a:t>
            </a:r>
            <a:r>
              <a:rPr lang="de-DE" sz="1200" b="0" i="0" u="none" strike="noStrike" kern="1200" baseline="0" dirty="0">
                <a:solidFill>
                  <a:schemeClr val="tx1"/>
                </a:solidFill>
                <a:latin typeface="+mn-lt"/>
                <a:ea typeface="+mn-ea"/>
                <a:cs typeface="+mn-cs"/>
              </a:rPr>
              <a:t>) Gold-</a:t>
            </a:r>
            <a:r>
              <a:rPr lang="de-DE" sz="1200" b="0" i="0" u="none" strike="noStrike" kern="1200" baseline="0" dirty="0" err="1">
                <a:solidFill>
                  <a:schemeClr val="tx1"/>
                </a:solidFill>
                <a:latin typeface="+mn-lt"/>
                <a:ea typeface="+mn-ea"/>
                <a:cs typeface="+mn-cs"/>
              </a:rPr>
              <a:t>Zs</a:t>
            </a:r>
            <a:r>
              <a:rPr lang="de-DE" sz="1200" b="0" i="0" u="none" strike="noStrike" kern="1200" baseline="0" dirty="0">
                <a:solidFill>
                  <a:schemeClr val="tx1"/>
                </a:solidFill>
                <a:latin typeface="+mn-lt"/>
                <a:ea typeface="+mn-ea"/>
                <a:cs typeface="+mn-cs"/>
              </a:rPr>
              <a:t>: Rabatt auf Autorengebühr</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3783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Frage an alle: Wer ist beim Publizieren beteiligt?</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Wissenschaftler/innen: </a:t>
            </a:r>
            <a:r>
              <a:rPr lang="de-DE" dirty="0"/>
              <a:t>stellen den Verlagen </a:t>
            </a:r>
            <a:r>
              <a:rPr lang="de-DE" baseline="0" dirty="0"/>
              <a:t>ihre Forschungsergebnisse zur Verfügung + erstellen für Verlage Gutachten für dort eingereichte Manuskripte </a:t>
            </a:r>
            <a:r>
              <a:rPr lang="de-DE" sz="1200" b="0" i="0" u="none" strike="noStrike" kern="1200" baseline="0" dirty="0">
                <a:solidFill>
                  <a:schemeClr val="tx1"/>
                </a:solidFill>
                <a:latin typeface="+mn-lt"/>
                <a:ea typeface="+mn-ea"/>
                <a:cs typeface="+mn-cs"/>
              </a:rPr>
              <a:t>(Peer Review) (wichtiger Begriff. Meist Redaktion und 2 Gutachter (</a:t>
            </a:r>
            <a:r>
              <a:rPr lang="de-DE" sz="1200" b="0" i="0" u="none" strike="noStrike" kern="1200" baseline="0" dirty="0" err="1">
                <a:solidFill>
                  <a:schemeClr val="tx1"/>
                </a:solidFill>
                <a:latin typeface="+mn-lt"/>
                <a:ea typeface="+mn-ea"/>
                <a:cs typeface="+mn-cs"/>
              </a:rPr>
              <a:t>reviewer</a:t>
            </a:r>
            <a:r>
              <a:rPr lang="de-DE" sz="1200" b="0" i="0" u="none" strike="noStrike" kern="1200" baseline="0" dirty="0">
                <a:solidFill>
                  <a:schemeClr val="tx1"/>
                </a:solidFill>
                <a:latin typeface="+mn-lt"/>
                <a:ea typeface="+mn-ea"/>
                <a:cs typeface="+mn-cs"/>
              </a:rPr>
              <a:t>) prüfen nach Einreichung, ob Artikel zur Zeitschrift passen und von guter Qualität sind, also v.a. ob nach wiss. Kriterien gearbeitet wurde, ob alles verständlich/belegt ist, die richtigen Schlüsse gezogen wurden, manche auch, ob die Erkenntnisse neu sind etc. Autoren arbeiten ihren Aufsatz nach Rückmeldung um, wieder zum Verlag, der setzt es ins Verlagslayout, ändert ggf. noch sprachlich, veröffentlicht 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a:solidFill>
                <a:schemeClr val="tx1"/>
              </a:solidFill>
              <a:latin typeface="+mn-lt"/>
              <a:ea typeface="+mn-ea"/>
              <a:cs typeface="+mn-cs"/>
            </a:endParaRPr>
          </a:p>
          <a:p>
            <a:r>
              <a:rPr lang="de-DE" baseline="0" dirty="0"/>
              <a:t>+ manche sind als Herausgeber bei Verlagen tätig. Diese Leistungen passieren normalerweise unentgeltlich. Forscher tun es, um ihren Namen und ihre Arbeit bekannt zu machen.</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baseline="0" dirty="0">
                <a:solidFill>
                  <a:schemeClr val="tx1"/>
                </a:solidFill>
                <a:latin typeface="+mn-lt"/>
                <a:ea typeface="+mn-ea"/>
                <a:cs typeface="+mn-cs"/>
              </a:rPr>
              <a:t>Aufgaben Verlage: </a:t>
            </a:r>
            <a:r>
              <a:rPr lang="de-DE" sz="1200" b="0" i="0" u="none" strike="noStrike" kern="1200" baseline="0" dirty="0">
                <a:solidFill>
                  <a:schemeClr val="tx1"/>
                </a:solidFill>
                <a:latin typeface="+mn-lt"/>
                <a:ea typeface="+mn-ea"/>
                <a:cs typeface="+mn-cs"/>
              </a:rPr>
              <a:t>erstellen und vertreiben diese Publikationen, passen Layout an, und organisieren den Begutachtungsprozess</a:t>
            </a:r>
            <a:endParaRPr lang="de-DE" baseline="0" dirty="0"/>
          </a:p>
          <a:p>
            <a:r>
              <a:rPr lang="de-DE" baseline="0" dirty="0"/>
              <a:t>Verlage bekommen also die wiss. Arbeiten von den Forschenden + Gelder von </a:t>
            </a:r>
            <a:r>
              <a:rPr lang="de-DE" baseline="0" dirty="0" err="1"/>
              <a:t>Bb</a:t>
            </a:r>
            <a:r>
              <a:rPr lang="de-DE" baseline="0" dirty="0"/>
              <a:t> für </a:t>
            </a:r>
            <a:r>
              <a:rPr lang="de-DE" baseline="0" dirty="0" err="1"/>
              <a:t>Zss</a:t>
            </a:r>
            <a:r>
              <a:rPr lang="de-DE" baseline="0" dirty="0"/>
              <a:t> und Bücher. Hinter den Verlagen stehen oft Aktionäre.</a:t>
            </a:r>
          </a:p>
          <a:p>
            <a:endParaRPr lang="de-DE" baseline="0" dirty="0"/>
          </a:p>
        </p:txBody>
      </p:sp>
      <p:sp>
        <p:nvSpPr>
          <p:cNvPr id="4" name="Foliennummernplatzhalter 3"/>
          <p:cNvSpPr>
            <a:spLocks noGrp="1"/>
          </p:cNvSpPr>
          <p:nvPr>
            <p:ph type="sldNum" sz="quarter" idx="10"/>
          </p:nvPr>
        </p:nvSpPr>
        <p:spPr/>
        <p:txBody>
          <a:bodyPr/>
          <a:lstStyle/>
          <a:p>
            <a:fld id="{F5DA8330-827C-437C-8DD9-E1CB012D9658}" type="slidenum">
              <a:rPr lang="de-DE" smtClean="0"/>
              <a:pPr/>
              <a:t>4</a:t>
            </a:fld>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E3CC40-D754-4B58-89D2-178A68EFF4B5}" type="slidenum">
              <a:rPr lang="de-DE" smtClean="0"/>
              <a:t>40</a:t>
            </a:fld>
            <a:endParaRPr lang="de-DE"/>
          </a:p>
        </p:txBody>
      </p:sp>
    </p:spTree>
    <p:extLst>
      <p:ext uri="{BB962C8B-B14F-4D97-AF65-F5344CB8AC3E}">
        <p14:creationId xmlns:p14="http://schemas.microsoft.com/office/powerpoint/2010/main" val="1040537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Ein neues Projekt zwischen Bibliotheken und Verlagen, um OA zu fördern und schließlich irgendwann zu einer „OA-Transformation“ zu kommen, ist der DEAL. Es bestehen momentan bereits Verträge mit Wiley und Springer, an denen die meisten deutschen Wissenschaftseinrichtungen teilnehmen. Die Verhandlungen mit  Elsevier pausieren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a:p>
            <a:r>
              <a:rPr lang="de-DE" dirty="0"/>
              <a:t>Der Vertrag bezieht sich auf die bisherigen </a:t>
            </a:r>
            <a:r>
              <a:rPr lang="de-DE" dirty="0" err="1"/>
              <a:t>Abo_zeitschriften</a:t>
            </a:r>
            <a:r>
              <a:rPr lang="de-DE" dirty="0"/>
              <a:t>. besteht aus zwei Komponenten: Die READ und die PUBLISH-Komponente: READ-Komponente heißt: Die teilnehmenden Einrichtungen haben dauerhaften Volltextzugriff auf das gesamte E-Zeitschriften-Portfolio </a:t>
            </a:r>
            <a:r>
              <a:rPr lang="de-DE" dirty="0">
                <a:sym typeface="Wingdings" panose="05000000000000000000" pitchFamily="2" charset="2"/>
              </a:rPr>
              <a:t>an UR hatten wir bisher bei weitem nicht alle Zeitschriften dieser Verlage lizenziert hier also deutliche Verbesserung</a:t>
            </a:r>
            <a:endParaRPr lang="de-DE" dirty="0"/>
          </a:p>
          <a:p>
            <a:endParaRPr lang="de-DE" dirty="0"/>
          </a:p>
          <a:p>
            <a:r>
              <a:rPr lang="de-DE" dirty="0"/>
              <a:t>Publish-Komponente heißt: Wenn der </a:t>
            </a:r>
            <a:r>
              <a:rPr lang="de-DE" dirty="0" err="1"/>
              <a:t>corr</a:t>
            </a:r>
            <a:r>
              <a:rPr lang="de-DE" dirty="0"/>
              <a:t>. </a:t>
            </a:r>
            <a:r>
              <a:rPr lang="de-DE" dirty="0" err="1"/>
              <a:t>Author</a:t>
            </a:r>
            <a:r>
              <a:rPr lang="de-DE" dirty="0"/>
              <a:t> aus einer teilnehmender </a:t>
            </a:r>
            <a:r>
              <a:rPr lang="de-DE" dirty="0" err="1"/>
              <a:t>Bib</a:t>
            </a:r>
            <a:r>
              <a:rPr lang="de-DE" dirty="0"/>
              <a:t> ist, kann er entscheiden, ob der</a:t>
            </a:r>
            <a:r>
              <a:rPr lang="de-DE" baseline="0" dirty="0"/>
              <a:t> Artikel OA wird. Dann bekommt der Artikel eine CC-BY Lizenz (es gibt keine Verpflichtung zu OA, wird aber natürlich empfohlen und ist auch für den einzelnen Forschenden sinnvoll, um seine Werke weithin sichtbar zu machen und die Zugriffe auf sein Werk zu erhöhen)</a:t>
            </a:r>
          </a:p>
          <a:p>
            <a:endParaRPr lang="de-DE" baseline="0" dirty="0"/>
          </a:p>
          <a:p>
            <a:r>
              <a:rPr lang="de-DE" baseline="0" dirty="0"/>
              <a:t>Für Gold-OA-</a:t>
            </a:r>
            <a:r>
              <a:rPr lang="de-DE" baseline="0" dirty="0" err="1"/>
              <a:t>Zss</a:t>
            </a:r>
            <a:r>
              <a:rPr lang="de-DE" baseline="0" dirty="0"/>
              <a:t> gibt es Rabatte (meist 20%, Deckelung auf 2900 € zzgl. </a:t>
            </a:r>
            <a:r>
              <a:rPr lang="de-DE" baseline="0" dirty="0" err="1"/>
              <a:t>MwSt</a:t>
            </a:r>
            <a:r>
              <a:rPr lang="de-DE" baseline="0" dirty="0"/>
              <a:t>) und die zentrale Abrechnung.</a:t>
            </a:r>
          </a:p>
          <a:p>
            <a:endParaRPr lang="de-DE" baseline="0" dirty="0"/>
          </a:p>
          <a:p>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3531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dieses neue Modell wurden keine festen Zahlungen an den Verlag vereinbart, sondern eine sog. Publikationsbasierte Abrechnung: pro zukünftiger Veröffentlichung wird eine PAR-fee fällig, die die Einrichtung des </a:t>
            </a:r>
            <a:r>
              <a:rPr lang="de-DE" dirty="0" err="1"/>
              <a:t>corr</a:t>
            </a:r>
            <a:r>
              <a:rPr lang="de-DE" dirty="0"/>
              <a:t>. a. zahlt. Damit sind auch die Kosten des lesenden Zugriffs auf die alten Veröffentlichungen abgedeckt.</a:t>
            </a:r>
          </a:p>
          <a:p>
            <a:endParaRPr lang="de-DE" dirty="0"/>
          </a:p>
          <a:p>
            <a:r>
              <a:rPr lang="de-DE" dirty="0"/>
              <a:t>Diese </a:t>
            </a:r>
            <a:r>
              <a:rPr lang="de-DE" dirty="0" err="1"/>
              <a:t>fee</a:t>
            </a:r>
            <a:r>
              <a:rPr lang="de-DE" dirty="0"/>
              <a:t> wird auch fällig, wenn sich der Autor gegen OA für seinen Artikel entscheiden würde. Wir empfehlen natürlich dringend OA, weil es u.E. nur Vorteile hat und wir hier in diesem Fall für jeden OA-Artikel auch eine kleine Rückerstattung von DFG bekommen</a:t>
            </a:r>
          </a:p>
          <a:p>
            <a:endParaRPr lang="de-DE" dirty="0"/>
          </a:p>
          <a:p>
            <a:r>
              <a:rPr lang="de-DE" dirty="0"/>
              <a:t>Für die Gold-OA-</a:t>
            </a:r>
            <a:r>
              <a:rPr lang="de-DE" dirty="0" err="1"/>
              <a:t>Zss</a:t>
            </a:r>
            <a:r>
              <a:rPr lang="de-DE" dirty="0"/>
              <a:t> bleibt es weiterhin bei der Abrechnung über APCs, allerdings bekommen wir Rabatt. Problematisch sind hier die Aussagen der Verlage „keine Kosten für den Autor“, weil das so nicht stimmt, wir aber die Angaben auf Verlagsseite nicht ändern können. Interne Verrechnung oft nötig</a:t>
            </a:r>
          </a:p>
          <a:p>
            <a:endParaRPr lang="de-DE" dirty="0"/>
          </a:p>
          <a:p>
            <a:r>
              <a:rPr lang="de-DE" dirty="0"/>
              <a:t> Mit kleineren Verlagen gibt es teilweise auch schon ähnliche Verträge, die auf einer publikationsbasierten Abrechnung beruhen.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43266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E3CC40-D754-4B58-89D2-178A68EFF4B5}" type="slidenum">
              <a:rPr lang="de-DE" smtClean="0"/>
              <a:t>43</a:t>
            </a:fld>
            <a:endParaRPr lang="de-DE"/>
          </a:p>
        </p:txBody>
      </p:sp>
    </p:spTree>
    <p:extLst>
      <p:ext uri="{BB962C8B-B14F-4D97-AF65-F5344CB8AC3E}">
        <p14:creationId xmlns:p14="http://schemas.microsoft.com/office/powerpoint/2010/main" val="17225501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SciHub</a:t>
            </a:r>
            <a:r>
              <a:rPr lang="de-DE" dirty="0"/>
              <a:t>=Kein Open-Access-Service, sondern illegal, da er allen Interessierten den Zugriff auf wiss. Literatur ermöglich, ohne Zustimmung der Rechteinhaber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Schwierig Monopolstellung aufzuheben, weil große durch Zukäufe immer größer werden und dadurch Preise bestimmen + Renommee ist da, obwohl Autoren auch immer wieder sagen, dass Verlagsleistungen schlechter geworden sind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(ORE-Plattform: 800 Euro APC, offene Gutachten, Kommentarfunktionen, gute Auffindbarkeit)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B8E3CC40-D754-4B58-89D2-178A68EFF4B5}" type="slidenum">
              <a:rPr lang="de-DE" smtClean="0"/>
              <a:t>44</a:t>
            </a:fld>
            <a:endParaRPr lang="de-DE"/>
          </a:p>
        </p:txBody>
      </p:sp>
    </p:spTree>
    <p:extLst>
      <p:ext uri="{BB962C8B-B14F-4D97-AF65-F5344CB8AC3E}">
        <p14:creationId xmlns:p14="http://schemas.microsoft.com/office/powerpoint/2010/main" val="31066148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Kostenlos in </a:t>
            </a:r>
            <a:r>
              <a:rPr lang="de-DE" dirty="0" err="1"/>
              <a:t>epub</a:t>
            </a:r>
            <a:r>
              <a:rPr lang="de-DE" dirty="0"/>
              <a:t> und zugleich eine hochwertige Druckversion zu sehr geringen Kosten erstellen lassen. ISBN, auf Dauer verfügbar und über den Buchhandel erhältlich</a:t>
            </a:r>
          </a:p>
          <a:p>
            <a:endParaRPr lang="de-DE" dirty="0"/>
          </a:p>
          <a:p>
            <a:r>
              <a:rPr lang="de-DE" dirty="0"/>
              <a:t>Kein Gutachterprozess bei uns-&gt; wir nehmen nur </a:t>
            </a:r>
            <a:r>
              <a:rPr lang="de-DE" dirty="0" err="1"/>
              <a:t>Dissen</a:t>
            </a:r>
            <a:r>
              <a:rPr lang="de-DE" dirty="0"/>
              <a:t>, die schon geprüft sind und Werke von Wiss. Der UR</a:t>
            </a:r>
          </a:p>
          <a:p>
            <a:endParaRPr lang="de-DE" dirty="0"/>
          </a:p>
          <a:p>
            <a:r>
              <a:rPr lang="de-DE" dirty="0">
                <a:sym typeface="Wingdings" panose="05000000000000000000" pitchFamily="2" charset="2"/>
              </a:rPr>
              <a:t> Also für Doktorarbeit ggf. interessant</a:t>
            </a: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3CC40-D754-4B58-89D2-178A68EFF4B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4787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In </a:t>
            </a:r>
            <a:r>
              <a:rPr lang="en-US" dirty="0" err="1"/>
              <a:t>Geisteswiss</a:t>
            </a:r>
            <a:r>
              <a:rPr lang="en-US" dirty="0"/>
              <a:t>. </a:t>
            </a:r>
            <a:r>
              <a:rPr lang="en-US" dirty="0" err="1"/>
              <a:t>Gibt</a:t>
            </a:r>
            <a:r>
              <a:rPr lang="en-US" dirty="0"/>
              <a:t> es </a:t>
            </a:r>
            <a:r>
              <a:rPr lang="en-US" dirty="0" err="1"/>
              <a:t>bisher</a:t>
            </a:r>
            <a:r>
              <a:rPr lang="en-US" dirty="0"/>
              <a:t> </a:t>
            </a:r>
            <a:r>
              <a:rPr lang="en-US" dirty="0" err="1"/>
              <a:t>nur</a:t>
            </a:r>
            <a:r>
              <a:rPr lang="en-US" dirty="0"/>
              <a:t> </a:t>
            </a:r>
            <a:r>
              <a:rPr lang="en-US" dirty="0" err="1"/>
              <a:t>wenig</a:t>
            </a:r>
            <a:r>
              <a:rPr lang="en-US" dirty="0"/>
              <a:t> OA, da </a:t>
            </a:r>
            <a:r>
              <a:rPr lang="en-US" dirty="0" err="1"/>
              <a:t>hier</a:t>
            </a:r>
            <a:r>
              <a:rPr lang="en-US" dirty="0"/>
              <a:t> </a:t>
            </a:r>
            <a:r>
              <a:rPr lang="en-US" dirty="0" err="1"/>
              <a:t>v.a.</a:t>
            </a:r>
            <a:r>
              <a:rPr lang="en-US" baseline="0" dirty="0"/>
              <a:t> </a:t>
            </a:r>
            <a:r>
              <a:rPr lang="en-US" dirty="0" err="1"/>
              <a:t>Monographien</a:t>
            </a:r>
            <a:r>
              <a:rPr lang="en-US" dirty="0"/>
              <a:t> </a:t>
            </a:r>
            <a:r>
              <a:rPr lang="en-US" dirty="0" err="1"/>
              <a:t>publiziert</a:t>
            </a:r>
            <a:r>
              <a:rPr lang="en-US" dirty="0"/>
              <a:t> </a:t>
            </a:r>
            <a:r>
              <a:rPr lang="en-US" dirty="0" err="1"/>
              <a:t>werden</a:t>
            </a:r>
            <a:r>
              <a:rPr lang="en-US" dirty="0"/>
              <a:t> und es </a:t>
            </a:r>
            <a:r>
              <a:rPr lang="en-US" dirty="0" err="1"/>
              <a:t>noch</a:t>
            </a:r>
            <a:r>
              <a:rPr lang="en-US" dirty="0"/>
              <a:t> </a:t>
            </a:r>
            <a:r>
              <a:rPr lang="en-US" dirty="0" err="1"/>
              <a:t>nicht</a:t>
            </a:r>
            <a:r>
              <a:rPr lang="en-US" dirty="0"/>
              <a:t> so </a:t>
            </a:r>
            <a:r>
              <a:rPr lang="en-US" dirty="0" err="1"/>
              <a:t>viele</a:t>
            </a:r>
            <a:r>
              <a:rPr lang="en-US" dirty="0"/>
              <a:t> </a:t>
            </a:r>
            <a:r>
              <a:rPr lang="en-US" dirty="0" err="1"/>
              <a:t>Fördermodelle</a:t>
            </a:r>
            <a:r>
              <a:rPr lang="en-US" dirty="0"/>
              <a:t> </a:t>
            </a:r>
            <a:r>
              <a:rPr lang="en-US" dirty="0" err="1"/>
              <a:t>dafür</a:t>
            </a:r>
            <a:r>
              <a:rPr lang="en-US" dirty="0"/>
              <a:t> </a:t>
            </a:r>
            <a:r>
              <a:rPr lang="en-US" dirty="0" err="1"/>
              <a:t>gibt</a:t>
            </a:r>
            <a:r>
              <a:rPr lang="en-US" dirty="0"/>
              <a:t>. Für OA-</a:t>
            </a:r>
            <a:r>
              <a:rPr lang="en-US" dirty="0" err="1"/>
              <a:t>Bücher</a:t>
            </a:r>
            <a:r>
              <a:rPr lang="en-US" dirty="0"/>
              <a:t> </a:t>
            </a:r>
            <a:r>
              <a:rPr lang="en-US" dirty="0" err="1"/>
              <a:t>verlangen</a:t>
            </a:r>
            <a:r>
              <a:rPr lang="en-US" dirty="0"/>
              <a:t> die </a:t>
            </a:r>
            <a:r>
              <a:rPr lang="en-US" dirty="0" err="1"/>
              <a:t>Verlage</a:t>
            </a:r>
            <a:r>
              <a:rPr lang="en-US" dirty="0"/>
              <a:t> </a:t>
            </a:r>
            <a:r>
              <a:rPr lang="en-US" dirty="0" err="1"/>
              <a:t>auch</a:t>
            </a:r>
            <a:r>
              <a:rPr lang="en-US" dirty="0"/>
              <a:t> </a:t>
            </a:r>
            <a:r>
              <a:rPr lang="en-US" dirty="0" err="1"/>
              <a:t>viel</a:t>
            </a:r>
            <a:r>
              <a:rPr lang="en-US" dirty="0"/>
              <a:t> Geld, das der Autor </a:t>
            </a:r>
            <a:r>
              <a:rPr lang="en-US" dirty="0" err="1"/>
              <a:t>zahlen</a:t>
            </a:r>
            <a:r>
              <a:rPr lang="en-US" dirty="0"/>
              <a:t> muss, </a:t>
            </a:r>
            <a:r>
              <a:rPr lang="en-US" dirty="0" err="1"/>
              <a:t>denn</a:t>
            </a:r>
            <a:r>
              <a:rPr lang="en-US" dirty="0"/>
              <a:t> </a:t>
            </a:r>
            <a:r>
              <a:rPr lang="en-US" dirty="0" err="1"/>
              <a:t>bei</a:t>
            </a:r>
            <a:r>
              <a:rPr lang="en-US" dirty="0"/>
              <a:t> </a:t>
            </a:r>
            <a:r>
              <a:rPr lang="en-US" dirty="0" err="1"/>
              <a:t>freiem</a:t>
            </a:r>
            <a:r>
              <a:rPr lang="en-US" dirty="0"/>
              <a:t> </a:t>
            </a:r>
            <a:r>
              <a:rPr lang="en-US" dirty="0" err="1"/>
              <a:t>Zugang</a:t>
            </a:r>
            <a:r>
              <a:rPr lang="en-US" dirty="0"/>
              <a:t> </a:t>
            </a:r>
            <a:r>
              <a:rPr lang="en-US" dirty="0" err="1"/>
              <a:t>geht</a:t>
            </a:r>
            <a:r>
              <a:rPr lang="en-US" dirty="0"/>
              <a:t> man von </a:t>
            </a:r>
            <a:r>
              <a:rPr lang="en-US" dirty="0" err="1"/>
              <a:t>weniger</a:t>
            </a:r>
            <a:r>
              <a:rPr lang="en-US" dirty="0"/>
              <a:t> </a:t>
            </a:r>
            <a:r>
              <a:rPr lang="en-US" dirty="0" err="1"/>
              <a:t>verkauften</a:t>
            </a:r>
            <a:r>
              <a:rPr lang="en-US" dirty="0"/>
              <a:t> </a:t>
            </a:r>
            <a:r>
              <a:rPr lang="en-US" dirty="0" err="1"/>
              <a:t>Büchern</a:t>
            </a:r>
            <a:r>
              <a:rPr lang="en-US" dirty="0"/>
              <a:t> </a:t>
            </a:r>
            <a:r>
              <a:rPr lang="en-US" dirty="0" err="1"/>
              <a:t>aus</a:t>
            </a:r>
            <a:r>
              <a:rPr lang="en-US" dirty="0"/>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Auch </a:t>
            </a:r>
            <a:r>
              <a:rPr lang="en-US" sz="1200" kern="1200" dirty="0" err="1">
                <a:solidFill>
                  <a:schemeClr val="tx1"/>
                </a:solidFill>
                <a:effectLst/>
                <a:latin typeface="+mn-lt"/>
                <a:ea typeface="+mn-ea"/>
                <a:cs typeface="+mn-cs"/>
              </a:rPr>
              <a:t>normale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wiss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Bücher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Druckkostenzuschüsse</a:t>
            </a:r>
            <a:r>
              <a:rPr lang="en-US" sz="1200"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pPr lvl="0"/>
            <a:endParaRPr lang="de-DE" sz="1200" kern="1200" dirty="0">
              <a:solidFill>
                <a:schemeClr val="tx1"/>
              </a:solidFill>
              <a:effectLst/>
              <a:latin typeface="+mn-lt"/>
              <a:ea typeface="+mn-ea"/>
              <a:cs typeface="+mn-cs"/>
            </a:endParaRPr>
          </a:p>
          <a:p>
            <a:pPr lvl="0"/>
            <a:r>
              <a:rPr lang="de-DE" sz="1200" b="0" kern="1200" dirty="0">
                <a:solidFill>
                  <a:schemeClr val="tx1"/>
                </a:solidFill>
                <a:effectLst/>
                <a:latin typeface="+mn-lt"/>
                <a:ea typeface="+mn-ea"/>
                <a:cs typeface="+mn-cs"/>
              </a:rPr>
              <a:t>Wenn hier OA publiziert wird, dann Hybrid, also gedrucktes Buch + frei zugängliche Online-Version, </a:t>
            </a:r>
            <a:r>
              <a:rPr lang="de-DE" sz="1200" kern="1200" dirty="0">
                <a:solidFill>
                  <a:schemeClr val="tx1"/>
                </a:solidFill>
                <a:effectLst/>
                <a:latin typeface="+mn-lt"/>
                <a:ea typeface="+mn-ea"/>
                <a:cs typeface="+mn-cs"/>
              </a:rPr>
              <a:t>denn auf gedruckte Bücher möchte man hier noch nicht verzichten. Sie haben oftmals mehr Wertigkeit.</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OA-Bücher findet man </a:t>
            </a:r>
            <a:r>
              <a:rPr lang="de-DE" sz="1200" kern="1200" dirty="0" err="1">
                <a:solidFill>
                  <a:schemeClr val="tx1"/>
                </a:solidFill>
                <a:effectLst/>
                <a:latin typeface="+mn-lt"/>
                <a:ea typeface="+mn-ea"/>
                <a:cs typeface="+mn-cs"/>
              </a:rPr>
              <a:t>bspw</a:t>
            </a:r>
            <a:r>
              <a:rPr lang="de-DE" sz="1200" kern="1200" dirty="0">
                <a:solidFill>
                  <a:schemeClr val="tx1"/>
                </a:solidFill>
                <a:effectLst/>
                <a:latin typeface="+mn-lt"/>
                <a:ea typeface="+mn-ea"/>
                <a:cs typeface="+mn-cs"/>
              </a:rPr>
              <a:t> auf den Plattformen </a:t>
            </a:r>
            <a:r>
              <a:rPr lang="de-DE" b="0" dirty="0"/>
              <a:t>OAPEN, DOAB, </a:t>
            </a:r>
            <a:r>
              <a:rPr lang="de-DE" b="0" dirty="0" err="1"/>
              <a:t>OpenEdition</a:t>
            </a:r>
            <a:r>
              <a:rPr lang="de-DE" b="0" dirty="0"/>
              <a:t>, FWF E-Book-Library</a:t>
            </a:r>
          </a:p>
          <a:p>
            <a:pPr lvl="0"/>
            <a:endParaRPr lang="de-DE" sz="1200" b="0" kern="1200" dirty="0">
              <a:solidFill>
                <a:schemeClr val="tx1"/>
              </a:solidFill>
              <a:effectLst/>
              <a:latin typeface="+mn-lt"/>
              <a:ea typeface="+mn-ea"/>
              <a:cs typeface="+mn-cs"/>
            </a:endParaRPr>
          </a:p>
          <a:p>
            <a:pPr lvl="0"/>
            <a:r>
              <a:rPr lang="de-DE" sz="1200" b="0" kern="1200" dirty="0">
                <a:solidFill>
                  <a:schemeClr val="tx1"/>
                </a:solidFill>
                <a:effectLst/>
                <a:latin typeface="+mn-lt"/>
                <a:ea typeface="+mn-ea"/>
                <a:cs typeface="+mn-cs"/>
              </a:rPr>
              <a:t>------------</a:t>
            </a:r>
          </a:p>
          <a:p>
            <a:pPr lvl="0"/>
            <a:r>
              <a:rPr lang="de-DE" sz="1200" b="0" kern="1200" dirty="0">
                <a:solidFill>
                  <a:schemeClr val="tx1"/>
                </a:solidFill>
                <a:effectLst/>
                <a:latin typeface="+mn-lt"/>
                <a:ea typeface="+mn-ea"/>
                <a:cs typeface="+mn-cs"/>
              </a:rPr>
              <a:t>HALBZEIT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96792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i="0" u="none" strike="noStrike" kern="1200" baseline="0" dirty="0">
              <a:solidFill>
                <a:schemeClr val="tx1"/>
              </a:solidFill>
              <a:latin typeface="+mn-lt"/>
              <a:ea typeface="+mn-ea"/>
              <a:cs typeface="+mn-cs"/>
            </a:endParaRPr>
          </a:p>
          <a:p>
            <a:r>
              <a:rPr lang="de-DE" dirty="0"/>
              <a:t>Kommen wir nun zum grünen Weg. Ob eine Zweitveröffentlichung erlaubt ist, hängt von den Gesetzen und dem Verlag ab. Genauere Infos dazu im Teil Rechtliches</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10509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baseline="0" dirty="0">
                <a:solidFill>
                  <a:schemeClr val="tx1"/>
                </a:solidFill>
                <a:latin typeface="+mn-lt"/>
                <a:ea typeface="+mn-ea"/>
                <a:cs typeface="+mn-cs"/>
              </a:rPr>
              <a:t>Hochschulschriftenserver.</a:t>
            </a:r>
          </a:p>
          <a:p>
            <a:endParaRPr lang="de-DE" sz="1200" kern="1200" baseline="0" dirty="0">
              <a:solidFill>
                <a:schemeClr val="tx1"/>
              </a:solidFill>
              <a:latin typeface="+mn-lt"/>
              <a:ea typeface="+mn-ea"/>
              <a:cs typeface="+mn-cs"/>
            </a:endParaRPr>
          </a:p>
          <a:p>
            <a:r>
              <a:rPr lang="de-DE" sz="1200" kern="1200" baseline="0" dirty="0">
                <a:solidFill>
                  <a:schemeClr val="tx1"/>
                </a:solidFill>
                <a:latin typeface="+mn-lt"/>
                <a:ea typeface="+mn-ea"/>
                <a:cs typeface="+mn-cs"/>
              </a:rPr>
              <a:t>Um Wissenschaftler/innen die Möglichkeit zur Zweitveröffentlichung zu geben, wurden immer mehr Repositorien aufgebaut. Im Gegensatz zu einer einfachen Publikation auf einer Homepage sorgt der Betreiber eines Repositoriums auch für die Langzeitarchivierung und Erschließung (Metadaten). So werden die Einträge über Suchmaschinen gut gefunden.</a:t>
            </a:r>
          </a:p>
          <a:p>
            <a:endParaRPr lang="de-DE"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Es gibt Rep für bestimmte Fachgebiete UND Rep, die die Werke einer Institution verzeichnen. Einen Überblick über tausende Repositorien bieten ROAR, </a:t>
            </a:r>
            <a:r>
              <a:rPr lang="de-DE" sz="1200" b="0" i="0" u="none" strike="noStrike" kern="1200" baseline="0" dirty="0" err="1">
                <a:solidFill>
                  <a:schemeClr val="tx1"/>
                </a:solidFill>
                <a:latin typeface="+mn-lt"/>
                <a:ea typeface="+mn-ea"/>
                <a:cs typeface="+mn-cs"/>
              </a:rPr>
              <a:t>OpenDOAR</a:t>
            </a:r>
            <a:r>
              <a:rPr lang="de-DE" sz="1200" b="0" i="0" u="none" strike="noStrike" kern="1200" baseline="0" dirty="0">
                <a:solidFill>
                  <a:schemeClr val="tx1"/>
                </a:solidFill>
                <a:latin typeface="+mn-lt"/>
                <a:ea typeface="+mn-ea"/>
                <a:cs typeface="+mn-cs"/>
              </a:rPr>
              <a:t> und die DINI-Zertifikatsliste.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Eines der ältesten Rep ist arXiv – v.a. für Physik - gibt es schon seit 1991. Das mit Abstand bedeutendste ist PubMedCentral bzw. Europe PubMedCentral, weil große Geldgeben zu einer Archivierung dort verpflichten.</a:t>
            </a:r>
          </a:p>
          <a:p>
            <a:endParaRPr lang="de-DE" sz="1200" b="0" i="0" u="none" strike="noStrike"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b="0" i="0" dirty="0"/>
              <a:t>Auch die UR hat ein eigenes Repositorium, es </a:t>
            </a:r>
            <a:r>
              <a:rPr lang="de-DE" dirty="0"/>
              <a:t>enthält Publikationen der Mitarbeiter der Universität Regensburg</a:t>
            </a:r>
          </a:p>
          <a:p>
            <a:endParaRPr lang="de-DE" sz="1200" baseline="0" dirty="0"/>
          </a:p>
          <a:p>
            <a:endParaRPr lang="de-DE" sz="1200" baseline="0" dirty="0"/>
          </a:p>
          <a:p>
            <a:pPr marL="228600" indent="-228600">
              <a:buAutoNum type="arabicPeriod"/>
            </a:pPr>
            <a:r>
              <a:rPr lang="de-DE" sz="1200" baseline="0" dirty="0"/>
              <a:t>Online-</a:t>
            </a:r>
            <a:r>
              <a:rPr lang="de-DE" sz="1200" baseline="0" dirty="0" err="1"/>
              <a:t>Diss</a:t>
            </a:r>
            <a:r>
              <a:rPr lang="de-DE" sz="1200" baseline="0" dirty="0"/>
              <a:t> der UR wurde dort 1999 </a:t>
            </a:r>
            <a:r>
              <a:rPr lang="de-DE" sz="1200" baseline="0" dirty="0" err="1"/>
              <a:t>veröff</a:t>
            </a:r>
            <a:endParaRPr lang="de-DE" sz="1200" baseline="0" dirty="0"/>
          </a:p>
          <a:p>
            <a:pPr marL="228600" indent="-228600">
              <a:buAutoNum type="arabicPeriod"/>
            </a:pPr>
            <a:endParaRPr lang="de-DE" sz="1200" baseline="0" dirty="0"/>
          </a:p>
          <a:p>
            <a:endParaRPr lang="de-DE" dirty="0"/>
          </a:p>
          <a:p>
            <a:r>
              <a:rPr lang="de-DE" dirty="0"/>
              <a:t>PS</a:t>
            </a:r>
            <a:r>
              <a:rPr lang="de-DE" baseline="0" dirty="0"/>
              <a:t> ermöglicht OA-</a:t>
            </a:r>
            <a:r>
              <a:rPr lang="de-DE" baseline="0" dirty="0" err="1"/>
              <a:t>Erstveröff</a:t>
            </a:r>
            <a:r>
              <a:rPr lang="de-DE" baseline="0" dirty="0"/>
              <a:t>. </a:t>
            </a:r>
            <a:r>
              <a:rPr lang="de-DE" sz="1200" b="0" i="0" u="none" strike="noStrike" kern="1200" baseline="0" dirty="0">
                <a:solidFill>
                  <a:schemeClr val="tx1"/>
                </a:solidFill>
                <a:latin typeface="+mn-lt"/>
                <a:ea typeface="+mn-ea"/>
                <a:cs typeface="+mn-cs"/>
              </a:rPr>
              <a:t>(</a:t>
            </a:r>
            <a:r>
              <a:rPr lang="de-DE" sz="1200" b="0" i="0" u="none" strike="noStrike" kern="1200" baseline="0" dirty="0" err="1">
                <a:solidFill>
                  <a:schemeClr val="tx1"/>
                </a:solidFill>
                <a:latin typeface="+mn-lt"/>
                <a:ea typeface="+mn-ea"/>
                <a:cs typeface="+mn-cs"/>
              </a:rPr>
              <a:t>Diss</a:t>
            </a:r>
            <a:r>
              <a:rPr lang="de-DE" sz="1200" b="0" i="0" u="none" strike="noStrike" kern="1200" baseline="0" dirty="0">
                <a:solidFill>
                  <a:schemeClr val="tx1"/>
                </a:solidFill>
                <a:latin typeface="+mn-lt"/>
                <a:ea typeface="+mn-ea"/>
                <a:cs typeface="+mn-cs"/>
              </a:rPr>
              <a:t>., Preprints, Working Papers, Lehrmaterial, Forschungsdaten) </a:t>
            </a:r>
            <a:r>
              <a:rPr lang="de-DE" baseline="0" dirty="0"/>
              <a:t>und die </a:t>
            </a:r>
            <a:r>
              <a:rPr lang="de-DE" baseline="0" dirty="0" err="1"/>
              <a:t>Zweitveröff</a:t>
            </a:r>
            <a:r>
              <a:rPr lang="de-DE" baseline="0" dirty="0"/>
              <a:t>. Von Artikeln, die bereits in </a:t>
            </a:r>
            <a:r>
              <a:rPr lang="de-DE" baseline="0" dirty="0" err="1"/>
              <a:t>Zss</a:t>
            </a:r>
            <a:r>
              <a:rPr lang="de-DE" baseline="0" dirty="0"/>
              <a:t> erschienen sind bzw. Lehr-Unterlagen</a:t>
            </a:r>
            <a:endParaRPr lang="de-DE" dirty="0"/>
          </a:p>
          <a:p>
            <a:pPr marL="228600" indent="-228600">
              <a:buAutoNum type="arabicPeriod"/>
            </a:pPr>
            <a:endParaRPr lang="de-DE" sz="1200" baseline="0"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sz="1200" dirty="0">
                <a:solidFill>
                  <a:prstClr val="black"/>
                </a:solidFill>
                <a:latin typeface="Verdana" pitchFamily="34" charset="0"/>
              </a:rPr>
              <a:t>Heutzutage gilt für </a:t>
            </a:r>
            <a:r>
              <a:rPr lang="de-DE" sz="1200" dirty="0" err="1">
                <a:solidFill>
                  <a:prstClr val="black"/>
                </a:solidFill>
                <a:latin typeface="Verdana" pitchFamily="34" charset="0"/>
              </a:rPr>
              <a:t>Wiss</a:t>
            </a:r>
            <a:r>
              <a:rPr lang="de-DE" sz="1200" dirty="0">
                <a:solidFill>
                  <a:prstClr val="black"/>
                </a:solidFill>
                <a:latin typeface="Verdana" pitchFamily="34" charset="0"/>
              </a:rPr>
              <a:t>: Publish </a:t>
            </a:r>
            <a:r>
              <a:rPr lang="de-DE" sz="1200" dirty="0" err="1">
                <a:solidFill>
                  <a:prstClr val="black"/>
                </a:solidFill>
                <a:latin typeface="Verdana" pitchFamily="34" charset="0"/>
              </a:rPr>
              <a:t>or</a:t>
            </a:r>
            <a:r>
              <a:rPr lang="de-DE" sz="1200" dirty="0">
                <a:solidFill>
                  <a:prstClr val="black"/>
                </a:solidFill>
                <a:latin typeface="Verdana" pitchFamily="34" charset="0"/>
              </a:rPr>
              <a:t> </a:t>
            </a:r>
            <a:r>
              <a:rPr lang="de-DE" sz="1200" dirty="0" err="1">
                <a:solidFill>
                  <a:prstClr val="black"/>
                </a:solidFill>
                <a:latin typeface="Verdana" pitchFamily="34" charset="0"/>
              </a:rPr>
              <a:t>Perish</a:t>
            </a:r>
            <a:r>
              <a:rPr lang="de-DE" sz="1200" dirty="0">
                <a:solidFill>
                  <a:prstClr val="black"/>
                </a:solidFill>
                <a:latin typeface="Verdana" pitchFamily="34" charset="0"/>
              </a:rPr>
              <a:t>= publizieren oder untergehen</a:t>
            </a:r>
            <a:r>
              <a:rPr lang="de-DE" sz="1200" baseline="0" dirty="0">
                <a:solidFill>
                  <a:prstClr val="black"/>
                </a:solidFill>
                <a:latin typeface="Verdana" pitchFamily="34" charset="0"/>
                <a:sym typeface="Wingdings" panose="05000000000000000000" pitchFamily="2" charset="2"/>
              </a:rPr>
              <a:t> , denn Berufungen/Drittmittelanträge/Renommee/Beförderungen von Wissenschaftlern hängt von diesen Zahlen „wieviel hat er publiziert“ (leicht messbar) ab  führt zu steigender </a:t>
            </a:r>
            <a:r>
              <a:rPr lang="de-DE" sz="1200" baseline="0" dirty="0" err="1">
                <a:solidFill>
                  <a:prstClr val="black"/>
                </a:solidFill>
                <a:latin typeface="Verdana" pitchFamily="34" charset="0"/>
                <a:sym typeface="Wingdings" panose="05000000000000000000" pitchFamily="2" charset="2"/>
              </a:rPr>
              <a:t>LitProduktion</a:t>
            </a:r>
            <a:r>
              <a:rPr lang="de-DE" sz="1200" baseline="0" dirty="0">
                <a:solidFill>
                  <a:prstClr val="black"/>
                </a:solidFill>
                <a:latin typeface="Verdana" pitchFamily="34" charset="0"/>
                <a:sym typeface="Wingdings" panose="05000000000000000000" pitchFamily="2" charset="2"/>
              </a:rPr>
              <a:t>! </a:t>
            </a:r>
            <a:br>
              <a:rPr lang="de-DE" sz="1200" baseline="0" dirty="0">
                <a:solidFill>
                  <a:prstClr val="black"/>
                </a:solidFill>
                <a:latin typeface="Verdana" pitchFamily="34" charset="0"/>
                <a:sym typeface="Wingdings" panose="05000000000000000000" pitchFamily="2" charset="2"/>
              </a:rPr>
            </a:br>
            <a:endParaRPr lang="de-DE" sz="1200" baseline="0" dirty="0">
              <a:solidFill>
                <a:prstClr val="black"/>
              </a:solidFill>
              <a:latin typeface="Verdana" pitchFamily="34" charset="0"/>
              <a:sym typeface="Wingdings" panose="05000000000000000000" pitchFamily="2" charset="2"/>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sz="1200" baseline="0" dirty="0">
                <a:solidFill>
                  <a:prstClr val="black"/>
                </a:solidFill>
                <a:latin typeface="Verdana" pitchFamily="34" charset="0"/>
                <a:sym typeface="Wingdings" panose="05000000000000000000" pitchFamily="2" charset="2"/>
              </a:rPr>
              <a:t>Viele Fächer orientieren sich sehr am JIF, obwohl der ja eig. nur einen Durchschnitt angibt u sehr wenig über die Qualität eines einzelnen Artikels aussagt. Das ganze System schaut momentan noch eher darauf, wieviel/wo publiziert wird, als was publiziert wird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aseline="0" dirty="0">
              <a:solidFill>
                <a:prstClr val="black"/>
              </a:solidFill>
              <a:latin typeface="Verdana"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black"/>
                </a:solidFill>
                <a:latin typeface="Verdana" pitchFamily="34" charset="0"/>
              </a:rPr>
              <a:t>3. </a:t>
            </a:r>
            <a:r>
              <a:rPr lang="de-DE" dirty="0" err="1">
                <a:solidFill>
                  <a:prstClr val="black"/>
                </a:solidFill>
                <a:latin typeface="Verdana" pitchFamily="34" charset="0"/>
              </a:rPr>
              <a:t>ZeitDruck</a:t>
            </a:r>
            <a:r>
              <a:rPr lang="de-DE" dirty="0">
                <a:solidFill>
                  <a:prstClr val="black"/>
                </a:solidFill>
                <a:latin typeface="Verdana" pitchFamily="34" charset="0"/>
              </a:rPr>
              <a:t> wird größer: Schreiben, Fertigstellung bis Veröffentlichung</a:t>
            </a:r>
            <a:r>
              <a:rPr lang="de-DE" baseline="0" dirty="0">
                <a:solidFill>
                  <a:prstClr val="black"/>
                </a:solidFill>
                <a:latin typeface="Verdana" pitchFamily="34" charset="0"/>
              </a:rPr>
              <a:t> soll immer schneller gehen. Führt auch zu mehr Literatur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de-DE" dirty="0">
              <a:solidFill>
                <a:prstClr val="black"/>
              </a:solidFill>
              <a:latin typeface="Verdana" pitchFamily="34" charset="0"/>
            </a:endParaRPr>
          </a:p>
          <a:p>
            <a:r>
              <a:rPr lang="de-DE" dirty="0"/>
              <a:t>4. Auch</a:t>
            </a:r>
            <a:r>
              <a:rPr lang="de-DE" baseline="0" dirty="0"/>
              <a:t> bei elektr. Veröff., bei denen kein zusätzliches Geld für Druckfarbe nötig ist, müssen oft noch Colour/</a:t>
            </a:r>
            <a:r>
              <a:rPr lang="de-DE" baseline="0" dirty="0" err="1"/>
              <a:t>page</a:t>
            </a:r>
            <a:r>
              <a:rPr lang="de-DE" baseline="0" dirty="0"/>
              <a:t>/</a:t>
            </a:r>
            <a:r>
              <a:rPr lang="de-DE" baseline="0" dirty="0" err="1"/>
              <a:t>submission</a:t>
            </a:r>
            <a:r>
              <a:rPr lang="de-DE" baseline="0" dirty="0"/>
              <a:t> </a:t>
            </a:r>
            <a:r>
              <a:rPr lang="de-DE" baseline="0" dirty="0" err="1"/>
              <a:t>Charges</a:t>
            </a:r>
            <a:r>
              <a:rPr lang="de-DE" baseline="0" dirty="0"/>
              <a:t> bezahlt werden </a:t>
            </a:r>
          </a:p>
          <a:p>
            <a:r>
              <a:rPr lang="de-DE" baseline="0" dirty="0">
                <a:sym typeface="Wingdings" pitchFamily="2" charset="2"/>
              </a:rPr>
              <a:t>Das heißt: Für Publizieren müssen wiss. Autoren auch mit jetzigem System oft schon für ihre Publikation zahlen. Anders als oft angenommen wird, verdient man i.d.R. nichts mit wiss. Artikeln/Büchern</a:t>
            </a:r>
            <a:br>
              <a:rPr lang="de-DE" sz="1200" b="0" i="0" u="none" strike="noStrike" kern="1200" baseline="0" dirty="0">
                <a:solidFill>
                  <a:schemeClr val="tx1"/>
                </a:solidFill>
                <a:latin typeface="+mn-lt"/>
                <a:ea typeface="+mn-ea"/>
                <a:cs typeface="+mn-cs"/>
              </a:rPr>
            </a:br>
            <a:r>
              <a:rPr lang="de-DE" sz="1200" b="0" i="0" u="none" strike="noStrike" kern="1200" baseline="0" dirty="0">
                <a:solidFill>
                  <a:schemeClr val="tx1"/>
                </a:solidFill>
                <a:latin typeface="+mn-lt"/>
                <a:ea typeface="+mn-ea"/>
                <a:cs typeface="+mn-cs"/>
                <a:sym typeface="Wingdings" panose="05000000000000000000" pitchFamily="2" charset="2"/>
              </a:rPr>
              <a:t>2. Problem dieser Publikationsgebühren: werden nicht an Unis o.ä. zentral erfasst nicht transparent, wie viele zusätzliche Gelder noch an Verlage gezahlt werden (neben den offiziell bekannten Ausgaben der </a:t>
            </a:r>
            <a:r>
              <a:rPr lang="de-DE" sz="1200" b="0" i="0" u="none" strike="noStrike" kern="1200" baseline="0" dirty="0" err="1">
                <a:solidFill>
                  <a:schemeClr val="tx1"/>
                </a:solidFill>
                <a:latin typeface="+mn-lt"/>
                <a:ea typeface="+mn-ea"/>
                <a:cs typeface="+mn-cs"/>
                <a:sym typeface="Wingdings" panose="05000000000000000000" pitchFamily="2" charset="2"/>
              </a:rPr>
              <a:t>Bib</a:t>
            </a:r>
            <a:r>
              <a:rPr lang="de-DE" sz="1200" b="0" i="0" u="none" strike="noStrike" kern="1200" baseline="0" dirty="0">
                <a:solidFill>
                  <a:schemeClr val="tx1"/>
                </a:solidFill>
                <a:latin typeface="+mn-lt"/>
                <a:ea typeface="+mn-ea"/>
                <a:cs typeface="+mn-cs"/>
                <a:sym typeface="Wingdings" panose="05000000000000000000" pitchFamily="2" charset="2"/>
              </a:rPr>
              <a:t> für Abos </a:t>
            </a:r>
            <a:r>
              <a:rPr lang="de-DE" sz="1200" b="0" i="0" u="none" strike="noStrike" kern="1200" baseline="0" dirty="0" err="1">
                <a:solidFill>
                  <a:schemeClr val="tx1"/>
                </a:solidFill>
                <a:latin typeface="+mn-lt"/>
                <a:ea typeface="+mn-ea"/>
                <a:cs typeface="+mn-cs"/>
                <a:sym typeface="Wingdings" panose="05000000000000000000" pitchFamily="2" charset="2"/>
              </a:rPr>
              <a:t>etc</a:t>
            </a:r>
            <a:r>
              <a:rPr lang="de-DE" sz="1200" b="0" i="0" u="none" strike="noStrike" kern="1200" baseline="0" dirty="0">
                <a:solidFill>
                  <a:schemeClr val="tx1"/>
                </a:solidFill>
                <a:latin typeface="+mn-lt"/>
                <a:ea typeface="+mn-ea"/>
                <a:cs typeface="+mn-cs"/>
                <a:sym typeface="Wingdings" panose="05000000000000000000" pitchFamily="2" charset="2"/>
              </a:rPr>
              <a:t>)</a:t>
            </a:r>
            <a:endParaRPr lang="de-DE" baseline="0" dirty="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5. Wiss. Geben ihre Leistung, ihre komplette Arbeit an den Verlag ab. Verlage legen dafür standardisierte Verträge vor, in denen sie ausschließliche Nutzungsrechte fordern. </a:t>
            </a:r>
            <a:r>
              <a:rPr lang="de-DE" baseline="0" dirty="0">
                <a:sym typeface="Wingdings" panose="05000000000000000000" pitchFamily="2" charset="2"/>
              </a:rPr>
              <a:t>Aufsatz darf oft nicht mehr nochmal selbst veröffentlicht werden (z. B. auf Homepage/UR-Seite), </a:t>
            </a:r>
            <a:r>
              <a:rPr lang="de-DE" dirty="0">
                <a:solidFill>
                  <a:prstClr val="black"/>
                </a:solidFill>
              </a:rPr>
              <a:t>kein Recht an eigenen Bildern </a:t>
            </a:r>
            <a:r>
              <a:rPr lang="de-DE"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6./7. Durch steigende </a:t>
            </a:r>
            <a:r>
              <a:rPr lang="de-DE" baseline="0" dirty="0" err="1"/>
              <a:t>ZssPreise</a:t>
            </a:r>
            <a:r>
              <a:rPr lang="de-DE" baseline="0" dirty="0"/>
              <a:t> und stagnierende Bibliotheksetats </a:t>
            </a:r>
            <a:r>
              <a:rPr lang="de-DE" baseline="0" dirty="0">
                <a:sym typeface="Wingdings" panose="05000000000000000000" pitchFamily="2" charset="2"/>
              </a:rPr>
              <a:t></a:t>
            </a:r>
            <a:r>
              <a:rPr lang="de-DE" dirty="0"/>
              <a:t>„Versorgungslücke“ (nicht</a:t>
            </a:r>
            <a:r>
              <a:rPr lang="de-DE" baseline="0" dirty="0"/>
              <a:t> alle für Wiss. notwendigen Pubs können bereitgestellt werden) + evtl. hat meine Uni, die den Artikel/die Forschung finanziert hat, nicht einmal Zugriff auf meine Artikel</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ysClr val="windowText" lastClr="000000"/>
                </a:solidFill>
                <a:sym typeface="Wingdings" panose="05000000000000000000" pitchFamily="2" charset="2"/>
              </a:rPr>
              <a:t> Preis- und Zugangskrise</a:t>
            </a:r>
            <a:endParaRPr lang="de-DE"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p:txBody>
      </p:sp>
      <p:sp>
        <p:nvSpPr>
          <p:cNvPr id="4" name="Foliennummernplatzhalter 3"/>
          <p:cNvSpPr>
            <a:spLocks noGrp="1"/>
          </p:cNvSpPr>
          <p:nvPr>
            <p:ph type="sldNum" sz="quarter" idx="10"/>
          </p:nvPr>
        </p:nvSpPr>
        <p:spPr/>
        <p:txBody>
          <a:bodyPr/>
          <a:lstStyle/>
          <a:p>
            <a:fld id="{F5DA8330-827C-437C-8DD9-E1CB012D9658}" type="slidenum">
              <a:rPr lang="de-DE" smtClean="0"/>
              <a:pPr/>
              <a:t>5</a:t>
            </a:fld>
            <a:endParaRPr lang="de-DE"/>
          </a:p>
        </p:txBody>
      </p:sp>
    </p:spTree>
    <p:extLst>
      <p:ext uri="{BB962C8B-B14F-4D97-AF65-F5344CB8AC3E}">
        <p14:creationId xmlns:p14="http://schemas.microsoft.com/office/powerpoint/2010/main" val="42114932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de-DE" baseline="0" dirty="0">
                <a:sym typeface="Wingdings" panose="05000000000000000000" pitchFamily="2" charset="2"/>
              </a:rPr>
              <a:t>Publikationen auf einem Repositorium sind besser auffindbar und sichtbar als auf eigener </a:t>
            </a:r>
            <a:r>
              <a:rPr lang="de-DE" baseline="0" dirty="0" err="1">
                <a:sym typeface="Wingdings" panose="05000000000000000000" pitchFamily="2" charset="2"/>
              </a:rPr>
              <a:t>Websiten</a:t>
            </a:r>
            <a:r>
              <a:rPr lang="de-DE" baseline="0" dirty="0">
                <a:sym typeface="Wingdings" panose="05000000000000000000" pitchFamily="2" charset="2"/>
              </a:rPr>
              <a:t>, denn </a:t>
            </a:r>
            <a:r>
              <a:rPr lang="de-DE" baseline="0" dirty="0"/>
              <a:t>Suchmaschinen </a:t>
            </a:r>
            <a:r>
              <a:rPr lang="de-DE" dirty="0"/>
              <a:t>bevorzugen</a:t>
            </a:r>
            <a:r>
              <a:rPr lang="de-DE" baseline="0" dirty="0"/>
              <a:t> dieses Material, und listen es weiter oben.</a:t>
            </a:r>
            <a:endParaRPr lang="de-DE" dirty="0"/>
          </a:p>
          <a:p>
            <a:pPr marL="228600" indent="-228600">
              <a:buAutoNum type="arabicPeriod"/>
            </a:pPr>
            <a:r>
              <a:rPr lang="de-DE" dirty="0"/>
              <a:t>PS ist geprüft und auf Dauer angelegt, transparente Leitlinien</a:t>
            </a:r>
          </a:p>
          <a:p>
            <a:pPr marL="228600" indent="-228600">
              <a:buAutoNum type="arabicPeriod"/>
            </a:pPr>
            <a:r>
              <a:rPr lang="de-DE" dirty="0"/>
              <a:t>Alle Volltexte bekommen </a:t>
            </a:r>
            <a:r>
              <a:rPr lang="de-DE" b="0" dirty="0"/>
              <a:t>automatisch einen persistenten Identifier, eine URN. </a:t>
            </a:r>
            <a:r>
              <a:rPr lang="de-DE" dirty="0"/>
              <a:t>DOI. Einträge können</a:t>
            </a:r>
            <a:r>
              <a:rPr lang="de-DE" baseline="0" dirty="0"/>
              <a:t> damit besser zitiert werden</a:t>
            </a:r>
          </a:p>
          <a:p>
            <a:pPr marL="228600" indent="-228600">
              <a:buAutoNum type="arabicPeriod"/>
            </a:pPr>
            <a:endParaRPr lang="de-DE" baseline="0" dirty="0"/>
          </a:p>
          <a:p>
            <a:pPr marL="228600" indent="-228600">
              <a:buAutoNum type="arabicPeriod"/>
            </a:pPr>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50885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228600" indent="-228600">
              <a:buAutoNum type="arabicPeriod"/>
            </a:pPr>
            <a:r>
              <a:rPr lang="de-DE" b="1" baseline="0" dirty="0"/>
              <a:t>Einträge sind schnell erstellt, denn </a:t>
            </a:r>
            <a:endParaRPr lang="de-DE" baseline="0" dirty="0"/>
          </a:p>
          <a:p>
            <a:pPr marL="228600" indent="-228600">
              <a:buAutoNum type="arabicPeriod"/>
            </a:pPr>
            <a:r>
              <a:rPr lang="de-DE" baseline="0" dirty="0"/>
              <a:t>Über verschiedene Schnittstellen können Metadaten </a:t>
            </a:r>
            <a:r>
              <a:rPr lang="de-DE" b="1" baseline="0" dirty="0"/>
              <a:t>importiert</a:t>
            </a:r>
            <a:r>
              <a:rPr lang="de-DE" baseline="0" dirty="0"/>
              <a:t> werden( z. B. von ORCID) </a:t>
            </a:r>
          </a:p>
          <a:p>
            <a:pPr marL="228600" indent="-228600">
              <a:buAutoNum type="arabicPeriod"/>
            </a:pPr>
            <a:r>
              <a:rPr lang="de-DE" sz="1200" kern="1200" baseline="0" dirty="0">
                <a:solidFill>
                  <a:schemeClr val="tx1"/>
                </a:solidFill>
                <a:effectLst/>
                <a:latin typeface="+mn-lt"/>
                <a:ea typeface="+mn-ea"/>
                <a:cs typeface="+mn-cs"/>
              </a:rPr>
              <a:t>Kann </a:t>
            </a:r>
            <a:r>
              <a:rPr lang="de-DE" sz="1200" b="1" kern="1200" baseline="0" dirty="0">
                <a:solidFill>
                  <a:schemeClr val="tx1"/>
                </a:solidFill>
                <a:effectLst/>
                <a:latin typeface="+mn-lt"/>
                <a:ea typeface="+mn-ea"/>
                <a:cs typeface="+mn-cs"/>
              </a:rPr>
              <a:t>Publikationslisten</a:t>
            </a:r>
            <a:r>
              <a:rPr lang="de-DE" sz="1200" kern="1200" baseline="0" dirty="0">
                <a:solidFill>
                  <a:schemeClr val="tx1"/>
                </a:solidFill>
                <a:effectLst/>
                <a:latin typeface="+mn-lt"/>
                <a:ea typeface="+mn-ea"/>
                <a:cs typeface="+mn-cs"/>
              </a:rPr>
              <a:t> generieren und diese auf eigene Website einbinden, sodass die Daten nur an einer Stelle gepflegt werden müssen</a:t>
            </a:r>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50885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de-DE" baseline="0" dirty="0"/>
              <a:t>auch </a:t>
            </a:r>
            <a:r>
              <a:rPr lang="de-DE" baseline="0" dirty="0" err="1"/>
              <a:t>dig</a:t>
            </a:r>
            <a:r>
              <a:rPr lang="de-DE" baseline="0" dirty="0"/>
              <a:t>. Materialien einbinden +</a:t>
            </a:r>
          </a:p>
          <a:p>
            <a:pPr marL="228600" indent="-228600">
              <a:buAutoNum type="arabicPeriod"/>
            </a:pPr>
            <a:r>
              <a:rPr lang="de-DE" baseline="0" dirty="0"/>
              <a:t>Mit entsprechenden Forschungsdaten verknüpfen, damit Artikel noch nachvollziehbarer ist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sz="1200" b="1" kern="1200" dirty="0">
                <a:solidFill>
                  <a:schemeClr val="tx1"/>
                </a:solidFill>
                <a:effectLst/>
                <a:latin typeface="+mn-lt"/>
                <a:ea typeface="+mn-ea"/>
                <a:cs typeface="+mn-cs"/>
              </a:rPr>
              <a:t>Z.B. Bei</a:t>
            </a:r>
            <a:r>
              <a:rPr lang="de-DE" sz="1200" b="1" kern="1200" baseline="0" dirty="0">
                <a:solidFill>
                  <a:schemeClr val="tx1"/>
                </a:solidFill>
                <a:effectLst/>
                <a:latin typeface="+mn-lt"/>
                <a:ea typeface="+mn-ea"/>
                <a:cs typeface="+mn-cs"/>
              </a:rPr>
              <a:t> rechtlichen Problemen </a:t>
            </a:r>
            <a:r>
              <a:rPr lang="de-DE" sz="1200" kern="1200" baseline="0" dirty="0">
                <a:solidFill>
                  <a:schemeClr val="tx1"/>
                </a:solidFill>
                <a:effectLst/>
                <a:latin typeface="+mn-lt"/>
                <a:ea typeface="+mn-ea"/>
                <a:cs typeface="+mn-cs"/>
              </a:rPr>
              <a:t>auch Einträge ohne Volltext möglich. </a:t>
            </a:r>
            <a:r>
              <a:rPr lang="de-DE" b="0" dirty="0"/>
              <a:t>ein Viertel der Pubs mit freiem Zugang zum Volltext. Die anderen wg. Hochschulbibliographie</a:t>
            </a:r>
            <a:endParaRPr lang="de-DE" sz="1200" kern="1200" baseline="0" dirty="0">
              <a:solidFill>
                <a:schemeClr val="tx1"/>
              </a:solidFill>
              <a:effectLst/>
              <a:latin typeface="+mn-lt"/>
              <a:ea typeface="+mn-ea"/>
              <a:cs typeface="+mn-cs"/>
            </a:endParaRPr>
          </a:p>
          <a:p>
            <a:pPr marL="228600" indent="-228600">
              <a:buAutoNum type="arabicPeriod"/>
            </a:pPr>
            <a:r>
              <a:rPr lang="de-DE" baseline="0" dirty="0"/>
              <a:t>Ich kann mich auch über neue Pubs zu meinem Fachgebiet informieren lassen</a:t>
            </a:r>
          </a:p>
          <a:p>
            <a:pPr marL="228600" indent="-228600">
              <a:buAutoNum type="arabicPeriod"/>
            </a:pPr>
            <a:endParaRPr lang="de-DE" baseline="0" dirty="0"/>
          </a:p>
          <a:p>
            <a:endParaRPr lang="de-DE" baseline="0"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50885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Anleitung, um Einträge zu erstellen</a:t>
            </a:r>
          </a:p>
        </p:txBody>
      </p:sp>
      <p:sp>
        <p:nvSpPr>
          <p:cNvPr id="4" name="Foliennummernplatzhalter 3"/>
          <p:cNvSpPr>
            <a:spLocks noGrp="1"/>
          </p:cNvSpPr>
          <p:nvPr>
            <p:ph type="sldNum" sz="quarter" idx="5"/>
          </p:nvPr>
        </p:nvSpPr>
        <p:spPr/>
        <p:txBody>
          <a:bodyPr/>
          <a:lstStyle/>
          <a:p>
            <a:fld id="{B8E3CC40-D754-4B58-89D2-178A68EFF4B5}" type="slidenum">
              <a:rPr lang="de-DE" smtClean="0"/>
              <a:t>53</a:t>
            </a:fld>
            <a:endParaRPr lang="de-DE"/>
          </a:p>
        </p:txBody>
      </p:sp>
    </p:spTree>
    <p:extLst>
      <p:ext uri="{BB962C8B-B14F-4D97-AF65-F5344CB8AC3E}">
        <p14:creationId xmlns:p14="http://schemas.microsoft.com/office/powerpoint/2010/main" val="42208178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3400" y="1241425"/>
            <a:ext cx="3897313" cy="2193925"/>
          </a:xfrm>
        </p:spPr>
      </p:sp>
      <p:sp>
        <p:nvSpPr>
          <p:cNvPr id="3" name="Notizenplatzhalter 2"/>
          <p:cNvSpPr>
            <a:spLocks noGrp="1"/>
          </p:cNvSpPr>
          <p:nvPr>
            <p:ph type="body" idx="1"/>
          </p:nvPr>
        </p:nvSpPr>
        <p:spPr>
          <a:xfrm>
            <a:off x="685800" y="3434686"/>
            <a:ext cx="5486400" cy="6185574"/>
          </a:xfrm>
        </p:spPr>
        <p:txBody>
          <a:bodyPr/>
          <a:lstStyle/>
          <a:p>
            <a:r>
              <a:rPr lang="de-DE" dirty="0"/>
              <a:t>Schließlich möchte ich zum Schluss noch zeigen, wie man OA-</a:t>
            </a:r>
            <a:r>
              <a:rPr lang="de-DE" dirty="0" err="1"/>
              <a:t>Dok</a:t>
            </a:r>
            <a:r>
              <a:rPr lang="de-DE" dirty="0"/>
              <a:t> beispielsweise findet: </a:t>
            </a:r>
          </a:p>
          <a:p>
            <a:endParaRPr lang="de-DE" dirty="0"/>
          </a:p>
          <a:p>
            <a:r>
              <a:rPr lang="de-DE" dirty="0"/>
              <a:t>Natürlich über wiss. Suchmaschinen wie Microsoft </a:t>
            </a:r>
            <a:r>
              <a:rPr lang="de-DE" dirty="0" err="1"/>
              <a:t>academic</a:t>
            </a:r>
            <a:r>
              <a:rPr lang="de-DE" dirty="0"/>
              <a:t>, Google Scholar oder BASE.</a:t>
            </a:r>
          </a:p>
          <a:p>
            <a:r>
              <a:rPr lang="de-DE" dirty="0"/>
              <a:t>Wobei Google Scholar:</a:t>
            </a:r>
            <a:r>
              <a:rPr lang="de-DE" baseline="0" dirty="0"/>
              <a:t> größerer Index, aber BASE schönere Such-/Filtermöglichkeiten hat</a:t>
            </a:r>
          </a:p>
          <a:p>
            <a:endParaRPr lang="de-DE" baseline="0" dirty="0"/>
          </a:p>
          <a:p>
            <a:r>
              <a:rPr lang="de-DE" baseline="0" dirty="0" err="1"/>
              <a:t>OpenAire</a:t>
            </a:r>
            <a:r>
              <a:rPr lang="de-DE" baseline="0" dirty="0"/>
              <a:t> ist die OA-Plattform der EU</a:t>
            </a:r>
          </a:p>
          <a:p>
            <a:r>
              <a:rPr lang="de-DE" baseline="0" dirty="0"/>
              <a:t>KVK eine Suchmaschine, die sehr viele Plattformen aufzeigt</a:t>
            </a:r>
          </a:p>
          <a:p>
            <a:r>
              <a:rPr lang="de-DE" baseline="0" dirty="0"/>
              <a:t>DOAJ durchsucht die enthaltenen Gold-OA-</a:t>
            </a:r>
            <a:r>
              <a:rPr lang="de-DE" baseline="0" dirty="0" err="1"/>
              <a:t>Zss</a:t>
            </a:r>
            <a:r>
              <a:rPr lang="de-DE" baseline="0" dirty="0"/>
              <a:t> bis auf Artikelebene</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Über den OA-Button kann man suchen, ob es zu bestimmten Werken eine frei zugängliche Version gibt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err="1"/>
              <a:t>Unpaywall</a:t>
            </a:r>
            <a:r>
              <a:rPr lang="de-DE" baseline="0" dirty="0"/>
              <a:t> ist das entsprechende Plugin dazu. Es zeigt immer automatisch an, wenn </a:t>
            </a:r>
            <a:r>
              <a:rPr lang="de-DE" baseline="0" dirty="0" err="1"/>
              <a:t>bspw</a:t>
            </a:r>
            <a:r>
              <a:rPr lang="de-DE" baseline="0" dirty="0"/>
              <a:t> eine DOI auf einer Website auftaucht, ob eine frei zugängliche Version verfügbar ist, </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17820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Fragen zu dem 1./2. Teil???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Jetzt werfen wir kurz einen Blick auf das UrhG,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Dann stelle ich Ihnen zuerst die Von den Verlagen eingeräumten Möglichkeiten zur Zweitveröffentlichung vor</a:t>
            </a:r>
          </a:p>
          <a:p>
            <a:pPr marL="0" indent="0">
              <a:buNone/>
            </a:pPr>
            <a:r>
              <a:rPr lang="de-DE" dirty="0"/>
              <a:t>Danach kommen wir zu den gesetzlichen Möglichkeiten</a:t>
            </a:r>
          </a:p>
          <a:p>
            <a:pPr marL="0" indent="0">
              <a:buNone/>
            </a:pPr>
            <a:r>
              <a:rPr lang="de-DE" dirty="0"/>
              <a:t>und</a:t>
            </a:r>
          </a:p>
          <a:p>
            <a:pPr marL="0" indent="0">
              <a:buNone/>
            </a:pPr>
            <a:r>
              <a:rPr lang="de-DE" dirty="0"/>
              <a:t>Zum Schluss zeige ich Ihnen, wie Sie eigene Werke mit einer CC-Lizenz größtmöglich verbreiten können und wie Sie andere Werke mit CC-Lizenz nutzen dürfen</a:t>
            </a:r>
          </a:p>
          <a:p>
            <a:pPr marL="0" indent="0">
              <a:buNone/>
            </a:pP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3CC40-D754-4B58-89D2-178A68EFF4B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3239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dirty="0"/>
              <a:t>Das Urheberrecht schützt – wie Sie wissen - persönliche geistige Schöpfungen in ideeller und materieller Hinsicht. Es gliedert sich in die Urheberpersönlichkeitsrechte und die Verwertungsrechte (diese dann erst für die körperliche Form, dann ab §19 in unkörperlicher Form). </a:t>
            </a:r>
          </a:p>
          <a:p>
            <a:r>
              <a:rPr lang="de-DE" dirty="0"/>
              <a:t>Die Persönlichkeitsrechte behält der Urheber auch, wenn er die Verwertungsrechte an einen Verlag abgibt. Bis zu 70 Jahre nach dem Tod. </a:t>
            </a:r>
          </a:p>
          <a:p>
            <a:endParaRPr lang="de-DE" dirty="0"/>
          </a:p>
          <a:p>
            <a:r>
              <a:rPr lang="de-DE" dirty="0"/>
              <a:t>Die  Verwertungsrechte erlauben es dem Urheber bzw. dann dem Verlag, mit dem Werk vielleicht Geld zu verdienen, soweit dies möglich ist. </a:t>
            </a:r>
          </a:p>
          <a:p>
            <a:r>
              <a:rPr lang="de-DE" dirty="0"/>
              <a:t>vervielfältigen (heißt kopieren/drucken), verbreiten (der Öffentlichkeit anbieten) „</a:t>
            </a:r>
            <a:r>
              <a:rPr lang="de-DE" dirty="0" err="1"/>
              <a:t>öff</a:t>
            </a:r>
            <a:r>
              <a:rPr lang="de-DE" dirty="0"/>
              <a:t>. Zugänglichmachung“=über das Internet zugänglich machen</a:t>
            </a:r>
          </a:p>
          <a:p>
            <a:endParaRPr lang="de-DE" dirty="0"/>
          </a:p>
          <a:p>
            <a:r>
              <a:rPr lang="de-DE" dirty="0"/>
              <a:t>Wie vorhin schon erwähnt: Verlage verlangen meist Abtretung aller Verwertungsrechte /„ausschließliche Nutzungsrechte“ an sie. </a:t>
            </a:r>
            <a:r>
              <a:rPr lang="de-DE" sz="1200" b="0" i="0" u="none" strike="noStrike" kern="1200" baseline="0" dirty="0">
                <a:solidFill>
                  <a:schemeClr val="tx1"/>
                </a:solidFill>
                <a:latin typeface="+mn-lt"/>
                <a:ea typeface="+mn-ea"/>
                <a:cs typeface="+mn-cs"/>
              </a:rPr>
              <a:t>Das bedeutet, ausschließlich der Rechteinhaber ist berechtigt, das Werk auf die ihm erlaubte Art zu nutzen</a:t>
            </a:r>
            <a:r>
              <a:rPr lang="de-DE" dirty="0"/>
              <a:t> </a:t>
            </a:r>
            <a:r>
              <a:rPr lang="de-DE" dirty="0">
                <a:sym typeface="Wingdings" pitchFamily="2" charset="2"/>
              </a:rPr>
              <a:t> Dritte sind ausgeschlossen und auch </a:t>
            </a:r>
            <a:r>
              <a:rPr lang="de-DE" dirty="0" err="1">
                <a:sym typeface="Wingdings" pitchFamily="2" charset="2"/>
              </a:rPr>
              <a:t>Urh</a:t>
            </a:r>
            <a:r>
              <a:rPr lang="de-DE" dirty="0">
                <a:sym typeface="Wingdings" pitchFamily="2" charset="2"/>
              </a:rPr>
              <a:t>. selber hat fast keine Rechte mehr. Er muss prüfen oder sogar Gebühren dafür zahlen, wenn</a:t>
            </a:r>
            <a:r>
              <a:rPr lang="de-DE" baseline="0" dirty="0">
                <a:sym typeface="Wingdings" pitchFamily="2" charset="2"/>
              </a:rPr>
              <a:t> er eigene Bilder/Texte nochmal verwenden will. Wenn er z. B. einen eigenen Aufsatz nochmal in seiner </a:t>
            </a:r>
            <a:r>
              <a:rPr lang="de-DE" baseline="0" dirty="0" err="1">
                <a:sym typeface="Wingdings" pitchFamily="2" charset="2"/>
              </a:rPr>
              <a:t>Diss</a:t>
            </a:r>
            <a:r>
              <a:rPr lang="de-DE" baseline="0" dirty="0">
                <a:sym typeface="Wingdings" pitchFamily="2" charset="2"/>
              </a:rPr>
              <a:t> o einem Sammelwerk veröffentlichen will oder an Studenten verteilen</a:t>
            </a:r>
          </a:p>
          <a:p>
            <a:endParaRPr lang="de-DE" baseline="0" dirty="0">
              <a:sym typeface="Wingdings" pitchFamily="2" charset="2"/>
            </a:endParaRPr>
          </a:p>
          <a:p>
            <a:r>
              <a:rPr lang="de-DE" baseline="0" dirty="0">
                <a:sym typeface="Wingdings" pitchFamily="2" charset="2"/>
              </a:rPr>
              <a:t>Bei den meisten OA-</a:t>
            </a:r>
            <a:r>
              <a:rPr lang="de-DE" baseline="0" dirty="0" err="1">
                <a:sym typeface="Wingdings" pitchFamily="2" charset="2"/>
              </a:rPr>
              <a:t>Zss</a:t>
            </a:r>
            <a:r>
              <a:rPr lang="de-DE" baseline="0" dirty="0">
                <a:sym typeface="Wingdings" pitchFamily="2" charset="2"/>
              </a:rPr>
              <a:t>. dagegen behalten die </a:t>
            </a:r>
            <a:r>
              <a:rPr lang="de-DE" baseline="0" dirty="0" err="1">
                <a:sym typeface="Wingdings" pitchFamily="2" charset="2"/>
              </a:rPr>
              <a:t>Urh</a:t>
            </a:r>
            <a:r>
              <a:rPr lang="de-DE" baseline="0" dirty="0">
                <a:sym typeface="Wingdings" pitchFamily="2" charset="2"/>
              </a:rPr>
              <a:t>. ihre Rechte und räumen dem Verlag nur ein einfaches Nutzungsrecht ein. Damit kann der Verlag das Werk nur für den einen festgelegten Zweck nutzen. </a:t>
            </a:r>
          </a:p>
          <a:p>
            <a:endParaRPr lang="de-DE" baseline="0" dirty="0">
              <a:sym typeface="Wingdings" pitchFamily="2" charset="2"/>
            </a:endParaRPr>
          </a:p>
          <a:p>
            <a:r>
              <a:rPr lang="de-DE" baseline="0" dirty="0">
                <a:sym typeface="Wingdings" pitchFamily="2" charset="2"/>
              </a:rPr>
              <a:t>Auch bei Veröff. auf Repositorien räumen die </a:t>
            </a:r>
            <a:r>
              <a:rPr lang="de-DE" baseline="0" dirty="0" err="1">
                <a:sym typeface="Wingdings" pitchFamily="2" charset="2"/>
              </a:rPr>
              <a:t>Urh</a:t>
            </a:r>
            <a:r>
              <a:rPr lang="de-DE" baseline="0" dirty="0">
                <a:sym typeface="Wingdings" pitchFamily="2" charset="2"/>
              </a:rPr>
              <a:t>. Übrigens dem Rep. nur ein einfaches Nutzungsrecht ein, können ihr Werk also beliebig weiternutzen</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Wenn ich also ein Werk publiziert habe, möchte ich nun prüfen, ob ich das Werk noch einmal nutzen darf, z.B. im Rep meiner Uni zweitveröffentlichen darf, um die Sichtbarkeit zu erhöhen und die Langzeitverfügbarkeit zu sichern. Dies wäre übrigens der sog. „Grüne Weg zu OA“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Bei Monographien werden individuelle Verträge zwischen Autor und Verlag vereinbart: Hier kann ich bei den Vertragsverhandlungen die Zweitveröffentlichungsmöglichkeit festlegen.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Bei </a:t>
            </a:r>
            <a:r>
              <a:rPr lang="de-DE" sz="1200" b="0" i="0" u="none" strike="noStrike" kern="1200" baseline="0" dirty="0" err="1">
                <a:solidFill>
                  <a:schemeClr val="tx1"/>
                </a:solidFill>
                <a:latin typeface="+mn-lt"/>
                <a:ea typeface="+mn-ea"/>
                <a:cs typeface="+mn-cs"/>
              </a:rPr>
              <a:t>Zss</a:t>
            </a:r>
            <a:r>
              <a:rPr lang="de-DE" sz="1200" b="0" i="0" u="none" strike="noStrike" kern="1200" baseline="0" dirty="0">
                <a:solidFill>
                  <a:schemeClr val="tx1"/>
                </a:solidFill>
                <a:latin typeface="+mn-lt"/>
                <a:ea typeface="+mn-ea"/>
                <a:cs typeface="+mn-cs"/>
              </a:rPr>
              <a:t> gibt es aber Standardverträge, die normalerweise alle Nutzungsrechte an den Verlag übertragen. evtl. könnte ich dies mit einem Vertragszusatz ändern, wenn der Verlag darauf eingeht.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Aber bestimmte Möglichkeiten zur ZV werden dem Autor von den meisten Verlagen eingeräumt. Diese soll ich im Verlagsvertrag oder auf den </a:t>
            </a:r>
            <a:r>
              <a:rPr lang="de-DE" sz="1200" b="0" i="0" u="none" strike="noStrike" kern="1200" baseline="0" dirty="0" err="1">
                <a:solidFill>
                  <a:schemeClr val="tx1"/>
                </a:solidFill>
                <a:latin typeface="+mn-lt"/>
                <a:ea typeface="+mn-ea"/>
                <a:cs typeface="+mn-cs"/>
              </a:rPr>
              <a:t>Verlagswebsiten</a:t>
            </a:r>
            <a:r>
              <a:rPr lang="de-DE" sz="1200" b="0" i="0" u="none" strike="noStrike" kern="1200" baseline="0" dirty="0">
                <a:solidFill>
                  <a:schemeClr val="tx1"/>
                </a:solidFill>
                <a:latin typeface="+mn-lt"/>
                <a:ea typeface="+mn-ea"/>
                <a:cs typeface="+mn-cs"/>
              </a:rPr>
              <a:t> nachprüfen.  Ein Überblicksportal für diese ZV-Möglichkeiten ist </a:t>
            </a:r>
            <a:r>
              <a:rPr lang="de-DE" sz="1200" b="0" i="0" u="none" strike="noStrike" kern="1200" baseline="0" dirty="0" err="1">
                <a:solidFill>
                  <a:schemeClr val="tx1"/>
                </a:solidFill>
                <a:latin typeface="+mn-lt"/>
                <a:ea typeface="+mn-ea"/>
                <a:cs typeface="+mn-cs"/>
              </a:rPr>
              <a:t>SherpaRomeo</a:t>
            </a:r>
            <a:endParaRPr lang="de-DE" sz="1200" b="0" i="0" u="none" strike="noStrike"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42947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kann ich nach einer Zeitschrift suchen und bekomme dann einen Überblick, ob ich meine Publikation bei dieser </a:t>
            </a:r>
            <a:r>
              <a:rPr lang="de-DE" dirty="0" err="1"/>
              <a:t>Zs</a:t>
            </a:r>
            <a:r>
              <a:rPr lang="de-DE" dirty="0"/>
              <a:t> nochmal auf </a:t>
            </a:r>
            <a:r>
              <a:rPr lang="de-DE" dirty="0" err="1"/>
              <a:t>Websiten</a:t>
            </a:r>
            <a:r>
              <a:rPr lang="de-DE" dirty="0"/>
              <a:t> oder Rep. veröffentlichen darf</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16209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Preprint</a:t>
            </a:r>
            <a:r>
              <a:rPr lang="de-DE" baseline="0" dirty="0"/>
              <a:t> = eingereichte Version, Originalversion des Autors</a:t>
            </a:r>
          </a:p>
          <a:p>
            <a:r>
              <a:rPr lang="de-DE" baseline="0" dirty="0"/>
              <a:t>Postprint = akzeptierte Manuskriptversion;  Autorenversion, in der Kommentare der Gutachter aus dem Review-Verfahren bereits eingearbeitet wurden, ohne Verlagslayout</a:t>
            </a:r>
          </a:p>
          <a:p>
            <a:r>
              <a:rPr lang="de-DE" baseline="0" dirty="0" err="1"/>
              <a:t>Publisher‘s</a:t>
            </a:r>
            <a:r>
              <a:rPr lang="de-DE" baseline="0" dirty="0"/>
              <a:t> Version = veröffentlichte Version (mit Verlags-Layout, mit Verlinkungen) </a:t>
            </a:r>
            <a:endParaRPr lang="de-DE" dirty="0"/>
          </a:p>
          <a:p>
            <a:endParaRPr lang="de-DE" dirty="0"/>
          </a:p>
          <a:p>
            <a:endParaRPr lang="de-DE" dirty="0"/>
          </a:p>
          <a:p>
            <a:r>
              <a:rPr lang="de-DE" dirty="0"/>
              <a:t>Lektorat (Korrekturlesen) und Satz (Layout)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1620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r>
              <a:rPr lang="de-DE" sz="1200" baseline="0" dirty="0">
                <a:solidFill>
                  <a:prstClr val="black"/>
                </a:solidFill>
                <a:latin typeface="Verdana" pitchFamily="34" charset="0"/>
                <a:sym typeface="Wingdings" panose="05000000000000000000" pitchFamily="2" charset="2"/>
              </a:rPr>
              <a:t>Es gibt verschiedene Kennzahlen, die angeben sollen, wie gut die Publikationen einzelner Forscher sind. Bekannteste Kennzahl: IF</a:t>
            </a:r>
          </a:p>
          <a:p>
            <a:endParaRPr lang="de-DE" sz="1200" baseline="0" dirty="0">
              <a:solidFill>
                <a:prstClr val="black"/>
              </a:solidFill>
              <a:latin typeface="Verdana"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prstClr val="black"/>
                </a:solidFill>
                <a:latin typeface="Verdana" pitchFamily="34" charset="0"/>
              </a:rPr>
              <a:t>(Allerdings: wurde</a:t>
            </a:r>
            <a:r>
              <a:rPr lang="de-DE" sz="1200" baseline="0" dirty="0">
                <a:solidFill>
                  <a:prstClr val="black"/>
                </a:solidFill>
                <a:latin typeface="Verdana" pitchFamily="34" charset="0"/>
              </a:rPr>
              <a:t> erfunden von Bibliotheken, um zu entscheiden, welche </a:t>
            </a:r>
            <a:r>
              <a:rPr lang="de-DE" sz="1200" baseline="0" dirty="0" err="1">
                <a:solidFill>
                  <a:prstClr val="black"/>
                </a:solidFill>
                <a:latin typeface="Verdana" pitchFamily="34" charset="0"/>
              </a:rPr>
              <a:t>Zss</a:t>
            </a:r>
            <a:r>
              <a:rPr lang="de-DE" sz="1200" baseline="0" dirty="0">
                <a:solidFill>
                  <a:prstClr val="black"/>
                </a:solidFill>
                <a:latin typeface="Verdana" pitchFamily="34" charset="0"/>
              </a:rPr>
              <a:t> angeschafft werden sollen.)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aseline="0" dirty="0">
                <a:solidFill>
                  <a:prstClr val="black"/>
                </a:solidFill>
                <a:latin typeface="Verdana" pitchFamily="34" charset="0"/>
              </a:rPr>
              <a:t>Er spiegelt den </a:t>
            </a:r>
            <a:r>
              <a:rPr lang="de-DE" sz="1200" b="1" baseline="0" dirty="0">
                <a:solidFill>
                  <a:prstClr val="black"/>
                </a:solidFill>
                <a:latin typeface="Verdana" pitchFamily="34" charset="0"/>
              </a:rPr>
              <a:t>Einfluss</a:t>
            </a:r>
            <a:r>
              <a:rPr lang="de-DE" sz="1200" baseline="0" dirty="0">
                <a:solidFill>
                  <a:prstClr val="black"/>
                </a:solidFill>
                <a:latin typeface="Verdana" pitchFamily="34" charset="0"/>
              </a:rPr>
              <a:t> der Zeitschrift wider. Sagt aber nicht aus, ob ein einzelner Artikel tatsächlich gut ist. Er sagt nur aus, wie viele Zitationen </a:t>
            </a:r>
            <a:r>
              <a:rPr lang="de-DE" sz="1200" b="1" baseline="0" dirty="0">
                <a:solidFill>
                  <a:prstClr val="black"/>
                </a:solidFill>
                <a:latin typeface="Verdana" pitchFamily="34" charset="0"/>
              </a:rPr>
              <a:t>ein Artikel </a:t>
            </a:r>
            <a:r>
              <a:rPr lang="de-DE" sz="1200" baseline="0" dirty="0">
                <a:solidFill>
                  <a:prstClr val="black"/>
                </a:solidFill>
                <a:latin typeface="Verdana" pitchFamily="34" charset="0"/>
              </a:rPr>
              <a:t>dieser Zeitschrift </a:t>
            </a:r>
            <a:r>
              <a:rPr lang="de-DE" sz="1200" b="1" baseline="0" dirty="0">
                <a:solidFill>
                  <a:prstClr val="black"/>
                </a:solidFill>
                <a:latin typeface="Verdana" pitchFamily="34" charset="0"/>
              </a:rPr>
              <a:t>durchschnittlich</a:t>
            </a:r>
            <a:r>
              <a:rPr lang="de-DE" sz="1200" baseline="0" dirty="0">
                <a:solidFill>
                  <a:prstClr val="black"/>
                </a:solidFill>
                <a:latin typeface="Verdana" pitchFamily="34" charset="0"/>
              </a:rPr>
              <a:t> bekommen hat. Wie immer bei „Durchschnitt“ gibt es sehr gute und weniger gute Artikel. </a:t>
            </a:r>
          </a:p>
          <a:p>
            <a:endParaRPr lang="de-DE" sz="1200" baseline="0" dirty="0">
              <a:solidFill>
                <a:prstClr val="black"/>
              </a:solidFill>
              <a:latin typeface="Verdana" pitchFamily="34" charset="0"/>
            </a:endParaRPr>
          </a:p>
          <a:p>
            <a:r>
              <a:rPr lang="de-DE" sz="1200" baseline="0" dirty="0">
                <a:solidFill>
                  <a:prstClr val="black"/>
                </a:solidFill>
                <a:latin typeface="Verdana" pitchFamily="34" charset="0"/>
              </a:rPr>
              <a:t>Was man noch bedenken sollte: </a:t>
            </a:r>
          </a:p>
          <a:p>
            <a:pPr marL="171450" indent="-171450">
              <a:buFont typeface="Arial" panose="020B0604020202020204" pitchFamily="34" charset="0"/>
              <a:buChar char="•"/>
            </a:pPr>
            <a:r>
              <a:rPr lang="de-DE" sz="1200" baseline="0" dirty="0" err="1">
                <a:solidFill>
                  <a:prstClr val="black"/>
                </a:solidFill>
                <a:latin typeface="Verdana" pitchFamily="34" charset="0"/>
              </a:rPr>
              <a:t>Zs</a:t>
            </a:r>
            <a:r>
              <a:rPr lang="de-DE" sz="1200" baseline="0" dirty="0">
                <a:solidFill>
                  <a:prstClr val="black"/>
                </a:solidFill>
                <a:latin typeface="Verdana" pitchFamily="34" charset="0"/>
              </a:rPr>
              <a:t>, die mehr Überblicksartikel veröffentlicht, hat auch mehr Zitate, weil Überblicksartikel öfter zitiert werden als Original </a:t>
            </a:r>
            <a:r>
              <a:rPr lang="de-DE" sz="1200" baseline="0" dirty="0" err="1">
                <a:solidFill>
                  <a:prstClr val="black"/>
                </a:solidFill>
                <a:latin typeface="Verdana" pitchFamily="34" charset="0"/>
              </a:rPr>
              <a:t>Articles</a:t>
            </a:r>
            <a:r>
              <a:rPr lang="de-DE" sz="1200" baseline="0" dirty="0">
                <a:solidFill>
                  <a:prstClr val="black"/>
                </a:solidFill>
                <a:latin typeface="Verdana" pitchFamily="34" charset="0"/>
              </a:rPr>
              <a:t>.</a:t>
            </a:r>
          </a:p>
          <a:p>
            <a:pPr marL="171450" indent="-171450">
              <a:buFont typeface="Arial" panose="020B0604020202020204" pitchFamily="34" charset="0"/>
              <a:buChar char="•"/>
            </a:pPr>
            <a:r>
              <a:rPr lang="de-DE" sz="1200" baseline="0" dirty="0">
                <a:solidFill>
                  <a:prstClr val="black"/>
                </a:solidFill>
                <a:latin typeface="Verdana" pitchFamily="34" charset="0"/>
              </a:rPr>
              <a:t>Selbstzitate erhöhen künstlich den IF</a:t>
            </a:r>
          </a:p>
          <a:p>
            <a:pPr marL="171450" indent="-171450">
              <a:buFont typeface="Arial" panose="020B0604020202020204" pitchFamily="34" charset="0"/>
              <a:buChar char="•"/>
            </a:pPr>
            <a:r>
              <a:rPr lang="de-DE" sz="1200" baseline="0" dirty="0">
                <a:solidFill>
                  <a:prstClr val="black"/>
                </a:solidFill>
                <a:latin typeface="Verdana" pitchFamily="34" charset="0"/>
              </a:rPr>
              <a:t>IF versch. Disziplinen oder sogar Fächer kann man nicht miteinander vergleichen</a:t>
            </a:r>
          </a:p>
          <a:p>
            <a:pPr marL="171450" indent="-171450">
              <a:buFont typeface="Arial" panose="020B0604020202020204" pitchFamily="34" charset="0"/>
              <a:buChar char="•"/>
            </a:pPr>
            <a:r>
              <a:rPr lang="de-DE" sz="1200" baseline="0" dirty="0">
                <a:solidFill>
                  <a:prstClr val="black"/>
                </a:solidFill>
                <a:latin typeface="Verdana" pitchFamily="34" charset="0"/>
              </a:rPr>
              <a:t>Halbwertszeit eines Artikels (langfristige Bedeutung)) ist aber auch wichtig</a:t>
            </a:r>
          </a:p>
          <a:p>
            <a:endParaRPr lang="de-DE" sz="1200" baseline="0" dirty="0">
              <a:solidFill>
                <a:prstClr val="black"/>
              </a:solidFill>
              <a:latin typeface="Verdana" pitchFamily="34" charset="0"/>
            </a:endParaRPr>
          </a:p>
          <a:p>
            <a:r>
              <a:rPr lang="de-DE" sz="1200" baseline="0" dirty="0">
                <a:solidFill>
                  <a:prstClr val="black"/>
                </a:solidFill>
                <a:latin typeface="Verdana" pitchFamily="34" charset="0"/>
              </a:rPr>
              <a:t>Trotz dieser Problematiken wird der IF z.B. in Berufungsverfahren oder Auch in Regularien zur Promotion genutzt. Deshalb versuchen natürlich auch viele Forschende, viele </a:t>
            </a:r>
            <a:r>
              <a:rPr lang="de-DE" sz="1200" baseline="0" dirty="0" err="1">
                <a:solidFill>
                  <a:prstClr val="black"/>
                </a:solidFill>
                <a:latin typeface="Verdana" pitchFamily="34" charset="0"/>
              </a:rPr>
              <a:t>Publ</a:t>
            </a:r>
            <a:r>
              <a:rPr lang="de-DE" sz="1200" baseline="0" dirty="0">
                <a:solidFill>
                  <a:prstClr val="black"/>
                </a:solidFill>
                <a:latin typeface="Verdana" pitchFamily="34" charset="0"/>
              </a:rPr>
              <a:t>  + in den </a:t>
            </a:r>
            <a:r>
              <a:rPr lang="de-DE" sz="1200" baseline="0" dirty="0" err="1">
                <a:solidFill>
                  <a:prstClr val="black"/>
                </a:solidFill>
                <a:latin typeface="Verdana" pitchFamily="34" charset="0"/>
              </a:rPr>
              <a:t>Zss</a:t>
            </a:r>
            <a:r>
              <a:rPr lang="de-DE" sz="1200" baseline="0" dirty="0">
                <a:solidFill>
                  <a:prstClr val="black"/>
                </a:solidFill>
                <a:latin typeface="Verdana" pitchFamily="34" charset="0"/>
              </a:rPr>
              <a:t> mit hohem IF zu publizieren. Besser: nur 3 „beste“ Artikel eines Bewerbers lesen statt alle auflisten zu lassen</a:t>
            </a:r>
          </a:p>
          <a:p>
            <a:endParaRPr lang="de-DE" sz="1200" baseline="0" dirty="0">
              <a:solidFill>
                <a:prstClr val="black"/>
              </a:solidFill>
              <a:latin typeface="Verdana" pitchFamily="34" charset="0"/>
            </a:endParaRPr>
          </a:p>
          <a:p>
            <a:r>
              <a:rPr lang="de-DE" sz="1200" baseline="0" dirty="0">
                <a:solidFill>
                  <a:prstClr val="black"/>
                </a:solidFill>
                <a:latin typeface="Verdana" pitchFamily="34" charset="0"/>
              </a:rPr>
              <a:t>Neben dem IF gibt es bspw. auch noch andere Kennzahlen (((</a:t>
            </a:r>
            <a:r>
              <a:rPr lang="de-DE" sz="1200" baseline="0" dirty="0" err="1">
                <a:solidFill>
                  <a:prstClr val="black"/>
                </a:solidFill>
                <a:latin typeface="Verdana" pitchFamily="34" charset="0"/>
              </a:rPr>
              <a:t>Article</a:t>
            </a:r>
            <a:r>
              <a:rPr lang="de-DE" sz="1200" baseline="0" dirty="0">
                <a:solidFill>
                  <a:prstClr val="black"/>
                </a:solidFill>
                <a:latin typeface="Verdana" pitchFamily="34" charset="0"/>
              </a:rPr>
              <a:t> </a:t>
            </a:r>
            <a:r>
              <a:rPr lang="de-DE" sz="1200" baseline="0" dirty="0" err="1">
                <a:solidFill>
                  <a:prstClr val="black"/>
                </a:solidFill>
                <a:latin typeface="Verdana" pitchFamily="34" charset="0"/>
              </a:rPr>
              <a:t>Influence</a:t>
            </a:r>
            <a:r>
              <a:rPr lang="de-DE" sz="1200" baseline="0" dirty="0">
                <a:solidFill>
                  <a:prstClr val="black"/>
                </a:solidFill>
                <a:latin typeface="Verdana" pitchFamily="34" charset="0"/>
              </a:rPr>
              <a:t> Score, </a:t>
            </a:r>
            <a:r>
              <a:rPr lang="de-DE" sz="1200" baseline="0" dirty="0" err="1">
                <a:solidFill>
                  <a:prstClr val="black"/>
                </a:solidFill>
                <a:latin typeface="Verdana" pitchFamily="34" charset="0"/>
              </a:rPr>
              <a:t>Eigenfactor</a:t>
            </a:r>
            <a:r>
              <a:rPr lang="de-DE" sz="1200" baseline="0" dirty="0">
                <a:solidFill>
                  <a:prstClr val="black"/>
                </a:solidFill>
                <a:latin typeface="Verdana" pitchFamily="34" charset="0"/>
              </a:rPr>
              <a:t> Score, </a:t>
            </a:r>
            <a:r>
              <a:rPr lang="de-DE" sz="1200" baseline="0" dirty="0" err="1">
                <a:solidFill>
                  <a:prstClr val="black"/>
                </a:solidFill>
                <a:latin typeface="Verdana" pitchFamily="34" charset="0"/>
              </a:rPr>
              <a:t>SCImago</a:t>
            </a:r>
            <a:r>
              <a:rPr lang="de-DE" sz="1200" baseline="0" dirty="0">
                <a:solidFill>
                  <a:prstClr val="black"/>
                </a:solidFill>
                <a:latin typeface="Verdana" pitchFamily="34" charset="0"/>
              </a:rPr>
              <a:t> Journal Rank und SNIP))), die den „Wert“ eines Artikels besser beschreiben als der IF. Allerdings ist der IF von </a:t>
            </a:r>
            <a:r>
              <a:rPr lang="de-DE" sz="1200" baseline="0" dirty="0" err="1">
                <a:solidFill>
                  <a:prstClr val="black"/>
                </a:solidFill>
                <a:latin typeface="Verdana" pitchFamily="34" charset="0"/>
              </a:rPr>
              <a:t>Clarivate</a:t>
            </a:r>
            <a:r>
              <a:rPr lang="de-DE" sz="1200" baseline="0" dirty="0">
                <a:solidFill>
                  <a:prstClr val="black"/>
                </a:solidFill>
                <a:latin typeface="Verdana" pitchFamily="34" charset="0"/>
              </a:rPr>
              <a:t> die bekannteste Kennzahl</a:t>
            </a:r>
          </a:p>
          <a:p>
            <a:endParaRPr lang="de-DE" sz="1200" baseline="0" dirty="0">
              <a:solidFill>
                <a:prstClr val="black"/>
              </a:solidFill>
              <a:latin typeface="Verdana" pitchFamily="34" charset="0"/>
            </a:endParaRPr>
          </a:p>
          <a:p>
            <a:r>
              <a:rPr lang="de-DE" sz="1200" baseline="0" dirty="0">
                <a:solidFill>
                  <a:prstClr val="black"/>
                </a:solidFill>
                <a:latin typeface="Verdana" pitchFamily="34" charset="0"/>
              </a:rPr>
              <a:t>Frage an alle: Weiß jemand zufällig, wo ich denn den IF sehe?</a:t>
            </a:r>
          </a:p>
        </p:txBody>
      </p:sp>
      <p:sp>
        <p:nvSpPr>
          <p:cNvPr id="4" name="Foliennummernplatzhalter 3"/>
          <p:cNvSpPr>
            <a:spLocks noGrp="1"/>
          </p:cNvSpPr>
          <p:nvPr>
            <p:ph type="sldNum" sz="quarter" idx="10"/>
          </p:nvPr>
        </p:nvSpPr>
        <p:spPr/>
        <p:txBody>
          <a:bodyPr/>
          <a:lstStyle/>
          <a:p>
            <a:fld id="{F5DA8330-827C-437C-8DD9-E1CB012D9658}" type="slidenum">
              <a:rPr lang="de-DE" smtClean="0"/>
              <a:pPr/>
              <a:t>6</a:t>
            </a:fld>
            <a:endParaRPr lang="de-DE"/>
          </a:p>
        </p:txBody>
      </p:sp>
    </p:spTree>
    <p:extLst>
      <p:ext uri="{BB962C8B-B14F-4D97-AF65-F5344CB8AC3E}">
        <p14:creationId xmlns:p14="http://schemas.microsoft.com/office/powerpoint/2010/main" val="8762400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ZV ist die Unterscheidung in versch. Versionen wichtig</a:t>
            </a:r>
          </a:p>
          <a:p>
            <a:endParaRPr lang="de-DE" dirty="0"/>
          </a:p>
          <a:p>
            <a:r>
              <a:rPr lang="de-DE" dirty="0"/>
              <a:t>Allgemein ist die Online-Stellung eines Preprint fast immer möglich, ZV des Postprints oft (meist allerdings mit Embargo, also erst nach einigen Monaten nach der </a:t>
            </a:r>
            <a:r>
              <a:rPr lang="de-DE" dirty="0" err="1"/>
              <a:t>Erstveröff</a:t>
            </a:r>
            <a:r>
              <a:rPr lang="de-DE" dirty="0"/>
              <a:t>.), </a:t>
            </a:r>
            <a:r>
              <a:rPr lang="de-DE" dirty="0" err="1"/>
              <a:t>VerlagsPDF</a:t>
            </a:r>
            <a:r>
              <a:rPr lang="de-DE" dirty="0"/>
              <a:t> nicht</a:t>
            </a:r>
          </a:p>
          <a:p>
            <a:endParaRPr lang="de-DE" dirty="0"/>
          </a:p>
          <a:p>
            <a:r>
              <a:rPr lang="de-DE" dirty="0"/>
              <a:t>Im 1. </a:t>
            </a:r>
            <a:r>
              <a:rPr lang="de-DE" dirty="0" err="1"/>
              <a:t>Bsp</a:t>
            </a:r>
            <a:r>
              <a:rPr lang="de-DE" dirty="0"/>
              <a:t> darf das Verlags-PDF gegen Zahlung einer Gebühr weiterverbreitet werden (es ist also eine hybride </a:t>
            </a:r>
            <a:r>
              <a:rPr lang="de-DE" dirty="0" err="1"/>
              <a:t>Zs</a:t>
            </a:r>
            <a:r>
              <a:rPr lang="de-DE" dirty="0"/>
              <a:t>, in der man einzelne Artikel OA schalten kann, wenn man sie freikauft), </a:t>
            </a:r>
          </a:p>
          <a:p>
            <a:r>
              <a:rPr lang="de-DE" dirty="0"/>
              <a:t>die akzeptierte Version ohne Embargo auf versch. Rep. gestellt werden.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Bedingungen sind: Quelle muss zitiert und verlinkt werden und Angabe, dass dieses Paper zur Publ. akzeptiert ist, ist nötig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eingereichte Version darf jederzeit überall weiterverbreitet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r>
              <a:rPr lang="de-DE" dirty="0"/>
              <a:t>Unten sind Links angegeben, unter denen man das nachlesen kann. Hier sollte man die </a:t>
            </a:r>
            <a:r>
              <a:rPr lang="de-DE" dirty="0" err="1"/>
              <a:t>SherpaRomeoHinweise</a:t>
            </a:r>
            <a:r>
              <a:rPr lang="de-DE" dirty="0"/>
              <a:t> auch immer nochmal auf ihre Aktualität prüfen</a:t>
            </a:r>
          </a:p>
          <a:p>
            <a:endParaRPr lang="de-DE" dirty="0"/>
          </a:p>
          <a:p>
            <a:r>
              <a:rPr lang="de-DE" dirty="0"/>
              <a:t>Das zweite Beispiel rechts ist eine OA-Zs. Sie ist in DOAJ gelistet, also eine qualitätsgeprüfte Gold-OA-Zs und man darf auch die Verlagsversion ohne Embargo auf jedes Rep stellen. Die Artikel stehen unter einer CC BY Lizenz. </a:t>
            </a:r>
          </a:p>
          <a:p>
            <a:r>
              <a:rPr lang="de-DE" dirty="0"/>
              <a:t>Auch für die </a:t>
            </a:r>
            <a:r>
              <a:rPr lang="de-DE" dirty="0" err="1"/>
              <a:t>akz</a:t>
            </a:r>
            <a:r>
              <a:rPr lang="de-DE" dirty="0"/>
              <a:t> und die eingereichte Version gilt dies.</a:t>
            </a:r>
          </a:p>
          <a:p>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24055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Weitere Möglichkeiten zur ZV:</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Wenn</a:t>
            </a:r>
            <a:r>
              <a:rPr lang="de-DE" baseline="0" dirty="0"/>
              <a:t> der Autor die Publikation unter einer CC-Lizenz veröffentlicht, darf er das Werk selber weiternutzen und weiterverbreiten im Rahmen dieser CC-Lizenz.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Wenn </a:t>
            </a:r>
            <a:r>
              <a:rPr lang="de-DE" baseline="0" dirty="0" err="1"/>
              <a:t>Bb</a:t>
            </a:r>
            <a:r>
              <a:rPr lang="de-DE" baseline="0" dirty="0"/>
              <a:t> mit diesen Verlagen besondere Vereinbarungen getroffen haben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Oder wenn eine der gesetzlichen Möglichkeiten nach </a:t>
            </a:r>
            <a:r>
              <a:rPr lang="de-DE" dirty="0"/>
              <a:t>§38 UrhG </a:t>
            </a:r>
            <a:r>
              <a:rPr lang="de-DE" baseline="0" dirty="0"/>
              <a:t>zutrifft: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wenn z. B. in einer </a:t>
            </a:r>
            <a:r>
              <a:rPr lang="de-DE" baseline="0" dirty="0" err="1"/>
              <a:t>Zs</a:t>
            </a:r>
            <a:r>
              <a:rPr lang="de-DE" baseline="0" dirty="0"/>
              <a:t> veröffentlicht wurde ohne dass ein Vertrag unterschrieben wurde, ist die ZV des Beitrags nach einem Jahr möglich.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Ebenso in nicht periodischen Sammlungen, wenn kein Vertrag unterschrieben und keine Vergütung gezahlt wurde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Außerdem gibt es eine Regelung für Zeitungsbeiträge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Und schließlich die für uns wichtigste Möglichkeit: das gesetzliche ZVR nach </a:t>
            </a:r>
            <a:r>
              <a:rPr lang="de-DE" dirty="0"/>
              <a:t>§ 38 (4) UrhG: </a:t>
            </a: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16734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Es gelten also ein paar Voraussetzungen: </a:t>
            </a:r>
          </a:p>
          <a:p>
            <a:r>
              <a:rPr lang="de-DE" baseline="0" dirty="0"/>
              <a:t>Ergebnisse müssen aus </a:t>
            </a:r>
            <a:r>
              <a:rPr lang="de-DE" baseline="0" dirty="0" err="1"/>
              <a:t>öff</a:t>
            </a:r>
            <a:r>
              <a:rPr lang="de-DE" baseline="0" dirty="0"/>
              <a:t>. finanzierter Forschung stammen</a:t>
            </a:r>
          </a:p>
          <a:p>
            <a:r>
              <a:rPr lang="de-DE" baseline="0" dirty="0"/>
              <a:t>Gilt nur für </a:t>
            </a:r>
            <a:r>
              <a:rPr lang="de-DE" baseline="0" dirty="0" err="1"/>
              <a:t>Zss</a:t>
            </a:r>
            <a:endParaRPr lang="de-DE" baseline="0" dirty="0"/>
          </a:p>
          <a:p>
            <a:r>
              <a:rPr lang="de-DE" baseline="0" dirty="0"/>
              <a:t>Embargo 12 Monate</a:t>
            </a:r>
          </a:p>
          <a:p>
            <a:r>
              <a:rPr lang="de-DE" baseline="0" dirty="0"/>
              <a:t>Darf nur Akz. Manuskriptversion auf ein Rep. Gestellt werden</a:t>
            </a:r>
          </a:p>
          <a:p>
            <a:r>
              <a:rPr lang="de-DE" baseline="0" dirty="0"/>
              <a:t>Quellenangabe natürlich verpflichtend</a:t>
            </a:r>
          </a:p>
          <a:p>
            <a:endParaRPr lang="de-DE" baseline="0" dirty="0"/>
          </a:p>
          <a:p>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5164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 diese Informationen und Möglichkeiten werden auch über die El. Zeitschriftenbibliothek der UR bei der jeweiligen </a:t>
            </a:r>
            <a:r>
              <a:rPr lang="de-DE" dirty="0" err="1"/>
              <a:t>Zs</a:t>
            </a:r>
            <a:r>
              <a:rPr lang="de-DE" dirty="0"/>
              <a:t> bereitgestellt</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Zusammengefasst: Wir empfehlen Autoren</a:t>
            </a:r>
            <a:r>
              <a:rPr lang="de-DE" baseline="0" dirty="0"/>
              <a:t> immer, in </a:t>
            </a:r>
            <a:r>
              <a:rPr lang="de-DE" baseline="0" dirty="0" err="1"/>
              <a:t>SherpaRomeo</a:t>
            </a:r>
            <a:r>
              <a:rPr lang="de-DE" baseline="0" dirty="0"/>
              <a:t> oder der EZB nach ihrer </a:t>
            </a:r>
            <a:r>
              <a:rPr lang="de-DE" baseline="0" dirty="0" err="1"/>
              <a:t>Zs</a:t>
            </a:r>
            <a:r>
              <a:rPr lang="de-DE" baseline="0" dirty="0"/>
              <a:t> zu suchen oder  ihr gesetzliches Recht auf </a:t>
            </a:r>
            <a:r>
              <a:rPr lang="de-DE" baseline="0" dirty="0" err="1"/>
              <a:t>Zweitveröff</a:t>
            </a:r>
            <a:r>
              <a:rPr lang="de-DE" baseline="0" dirty="0"/>
              <a:t>. wahrzunehmen . Ein Eintrag für das Werk ist im PS der UR ist schnell erstellt und ermöglicht anderen, Ihr Werk über Suchmaschinen zu finden und ohne Schranken zu lesen. Besser als die teure kostenpflichtige OA-Option</a:t>
            </a:r>
            <a:endParaRPr lang="de-DE"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3CC40-D754-4B58-89D2-178A68EFF4B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7872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Wem ist schon mal aufgefallen, dass ein Werk CC ist? Was darf man damit machen?</a:t>
            </a:r>
          </a:p>
          <a:p>
            <a:endParaRPr lang="de-DE" dirty="0"/>
          </a:p>
          <a:p>
            <a:r>
              <a:rPr lang="de-DE" dirty="0"/>
              <a:t>Nun habe ich Ihnen gezeigt, wie Sie eigene Werke zweitveröffentlichen dürfen und ich habe auch schon erklärt, dass es Vorteile für die eigene Nachnutzung und für die größtmögliche Verbreitung hat, unter einer CC-Lizenz zu veröffentlichen. Was das genau ist, und wie Sie andere Werke mit CC-Lizenzen nutzen dürfen, zeige ich Ihnen nun.</a:t>
            </a:r>
          </a:p>
          <a:p>
            <a:endParaRPr lang="de-DE" baseline="0" dirty="0"/>
          </a:p>
          <a:p>
            <a:endParaRPr lang="de-DE" baseline="0" dirty="0"/>
          </a:p>
          <a:p>
            <a:r>
              <a:rPr lang="de-DE" baseline="0" dirty="0"/>
              <a:t>Aus dem Computerbereich ist kostenloses </a:t>
            </a:r>
            <a:r>
              <a:rPr lang="de-DE" baseline="0" dirty="0" err="1"/>
              <a:t>OpenSource</a:t>
            </a:r>
            <a:r>
              <a:rPr lang="de-DE" baseline="0" dirty="0"/>
              <a:t> schon lange bekannt, denn es fördert Verbreitung und Nachnutzung der Programme </a:t>
            </a:r>
            <a:r>
              <a:rPr lang="de-DE" baseline="0" dirty="0">
                <a:sym typeface="Wingdings" pitchFamily="2" charset="2"/>
              </a:rPr>
              <a:t> Das gleiche Ziel haben ja auch die meisten Wissenschaftler/innen. Diese müssen dann aber den interessierten Nutzern zeigen, was diese mit ihren Werken machen dürfen. Dafür gibt es Standardlizenzen, die leicht verständlich sind, gleichzeitig aber auch juristisch haltbar. Die bekanntesten dieser sog. Freien Lizenzen sind im Wissenschaftsbereich die CC.</a:t>
            </a:r>
            <a:endParaRPr lang="de-DE" dirty="0"/>
          </a:p>
          <a:p>
            <a:endParaRPr lang="de-DE" dirty="0"/>
          </a:p>
          <a:p>
            <a:r>
              <a:rPr lang="de-DE" dirty="0"/>
              <a:t>Bei Veröff. in einer OA-</a:t>
            </a:r>
            <a:r>
              <a:rPr lang="de-DE" dirty="0" err="1"/>
              <a:t>Zss</a:t>
            </a:r>
            <a:r>
              <a:rPr lang="de-DE" dirty="0"/>
              <a:t> (und auch wenn der Autor</a:t>
            </a:r>
            <a:r>
              <a:rPr lang="de-DE" baseline="0" dirty="0"/>
              <a:t> in einer hybriden </a:t>
            </a:r>
            <a:r>
              <a:rPr lang="de-DE" baseline="0" dirty="0" err="1"/>
              <a:t>Zss</a:t>
            </a:r>
            <a:r>
              <a:rPr lang="de-DE" baseline="0" dirty="0"/>
              <a:t>. seinen Artikel freikauft), wird der Artikel normal unter eine CC-Lizenz gestellt</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Eine Creative Commons-Lizenz dient in erster Linie dazu, möglichst </a:t>
            </a:r>
            <a:r>
              <a:rPr lang="de-DE" sz="1200" b="1" kern="1200" dirty="0">
                <a:solidFill>
                  <a:schemeClr val="tx1"/>
                </a:solidFill>
                <a:effectLst/>
                <a:latin typeface="+mn-lt"/>
                <a:ea typeface="+mn-ea"/>
                <a:cs typeface="+mn-cs"/>
              </a:rPr>
              <a:t>einfach</a:t>
            </a:r>
            <a:r>
              <a:rPr lang="de-DE" sz="1200" kern="1200" dirty="0">
                <a:solidFill>
                  <a:schemeClr val="tx1"/>
                </a:solidFill>
                <a:effectLst/>
                <a:latin typeface="+mn-lt"/>
                <a:ea typeface="+mn-ea"/>
                <a:cs typeface="+mn-cs"/>
              </a:rPr>
              <a:t> einer breiten Öffentlichkeit die </a:t>
            </a:r>
            <a:r>
              <a:rPr lang="de-DE" sz="1200" b="1" kern="1200" dirty="0">
                <a:solidFill>
                  <a:schemeClr val="tx1"/>
                </a:solidFill>
                <a:effectLst/>
                <a:latin typeface="+mn-lt"/>
                <a:ea typeface="+mn-ea"/>
                <a:cs typeface="+mn-cs"/>
              </a:rPr>
              <a:t>Nutzungsrechte am eigenen Werk einzuräumen</a:t>
            </a:r>
            <a:r>
              <a:rPr lang="de-DE" sz="1200" kern="1200" dirty="0">
                <a:solidFill>
                  <a:schemeClr val="tx1"/>
                </a:solidFill>
                <a:effectLst/>
                <a:latin typeface="+mn-lt"/>
                <a:ea typeface="+mn-ea"/>
                <a:cs typeface="+mn-cs"/>
              </a:rPr>
              <a:t>, um die Verbreitung und Nutzung von Werken zu </a:t>
            </a:r>
            <a:r>
              <a:rPr lang="de-DE" sz="1200" b="1" kern="1200" dirty="0">
                <a:solidFill>
                  <a:schemeClr val="tx1"/>
                </a:solidFill>
                <a:effectLst/>
                <a:latin typeface="+mn-lt"/>
                <a:ea typeface="+mn-ea"/>
                <a:cs typeface="+mn-cs"/>
              </a:rPr>
              <a:t>erleichtern</a:t>
            </a:r>
            <a:r>
              <a:rPr lang="de-D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r>
              <a:rPr lang="de-DE" dirty="0"/>
              <a:t>Beispiele: Eine Wissenschaftlerin möchte, dass ihre Fachaufsätze kopiert und geteilt werden, so dass sich ihre Ideen über die ganze Welt verbreiten können. Eine aufstrebende Designerin will die freie Verbreitung ihrer Entwürfe fördern, um sich einen Namen zu machen und ihren Bekanntheitsgrad zu steigern. Ein etablierter Musiker, der seine Songs kommerziell vertreibt, könnte einige Proben seines Schaffens ins Netz stellen, um die Neugier der Öffentlichkeit für seine anderen Inhalte zu wecken. Und eine Politikerin könnte das Interesse haben, durch freies Kopieren und Verbreiten ihrer Reden ihre Ansichten einem möglichst großen Publikum zugänglich zu machen.  </a:t>
            </a:r>
            <a:r>
              <a:rPr lang="de-DE" dirty="0">
                <a:sym typeface="Wingdings" panose="05000000000000000000" pitchFamily="2" charset="2"/>
              </a:rPr>
              <a:t> Fremdnutz und Eigennutz</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10258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im Rahmen der gewählten CC-Lizenz eingeräumten Rechte sind nicht widerrufbar. Sie können sich zwar entscheiden, Ihren Lizenzhinweis zu entfernen. Sofern sich Ihr Inhalt aber bereits verbreitet hat, können Dritte – also die Allgemeinheit – ihn weiter gemäß der CC-Lizenz nutzen.</a:t>
            </a:r>
            <a:endParaRPr lang="de-DE" b="1" dirty="0"/>
          </a:p>
          <a:p>
            <a:pPr indent="0">
              <a:buNone/>
            </a:pPr>
            <a:endParaRPr lang="de-DE" b="1" dirty="0"/>
          </a:p>
          <a:p>
            <a:pPr indent="0">
              <a:buNone/>
            </a:pPr>
            <a:r>
              <a:rPr lang="de-DE" b="1" dirty="0"/>
              <a:t>Eingeräumt wird ein einfaches, zeitlich unbegrenztes Nutzungsrecht, um</a:t>
            </a:r>
          </a:p>
          <a:p>
            <a:pPr lvl="0"/>
            <a:r>
              <a:rPr lang="de-DE" dirty="0"/>
              <a:t>das Werk in beliebiger Form und Menge zu vervielfältigen </a:t>
            </a:r>
            <a:r>
              <a:rPr lang="de-DE" dirty="0">
                <a:sym typeface="Wingdings" panose="05000000000000000000" pitchFamily="2" charset="2"/>
              </a:rPr>
              <a:t></a:t>
            </a:r>
            <a:r>
              <a:rPr lang="de-DE" dirty="0"/>
              <a:t> in Sammelwerke integrieren, das Werk zu verbreiten, das Werk der Öffentlichkeit zugänglich machen etc. Digital (Server, </a:t>
            </a:r>
            <a:r>
              <a:rPr lang="de-DE" dirty="0" err="1"/>
              <a:t>etc</a:t>
            </a:r>
            <a:r>
              <a:rPr lang="de-DE" dirty="0"/>
              <a:t>) und physisch (Kopien, CDs)</a:t>
            </a:r>
          </a:p>
          <a:p>
            <a:pPr lvl="0"/>
            <a:endParaRPr lang="de-DE" dirty="0"/>
          </a:p>
          <a:p>
            <a:pPr indent="0">
              <a:buNone/>
            </a:pPr>
            <a:r>
              <a:rPr lang="de-DE" dirty="0"/>
              <a:t>Und eventuell:</a:t>
            </a:r>
          </a:p>
          <a:p>
            <a:pPr lvl="0"/>
            <a:r>
              <a:rPr lang="de-DE" dirty="0"/>
              <a:t>Abwandlungen/Übersetzungen/Bearbeitungen/Anpassungen anzufertigen + darauf aufzubauen</a:t>
            </a:r>
          </a:p>
          <a:p>
            <a:pPr lvl="0"/>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 Verwertungsrechte, die wir vorhin im UrhG gesehen haben und die üblicherweise komplett dem Verlag gegeben werden, werden also grob gesagt der Allgemeinheit eingeräumt, ohne sich seiner eigenen Rechte zu berauben.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(https://de.creativecommons.net/faqs/ Der Lizenzvertrag mit seinen Rechten und Pflichten kommt erst zustande, wenn Sie den Inhalt auf eine Weise nutzen, dass urheberrechtliche Ausschließlichkeitsrechte davon betroffen sind. Das reine Betrachten eines Inhalts („Werkgenuss“) fällt darunter beispielsweise nicht. Wenn Sie den Inhalt weitergeben, etwa auf Ihrer eigenen Internetseite, ist diese Nutzung urheberrechtlich relevant. Dann greifen die Bedingungen der CC-Lizenz.)</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76616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indent="0">
              <a:buNone/>
            </a:pPr>
            <a:r>
              <a:rPr lang="de-DE" b="1" dirty="0"/>
              <a:t>Natürlich gibt es auch Bedingungen für die Nachnutzung, denn die Urheberpersönlichkeitsrechte sollen ja geschützt bleiben und der Name des Autors soll weiterverbreitet werden: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Nachnutzer müssen </a:t>
            </a:r>
            <a:r>
              <a:rPr lang="de-DE" sz="1200" kern="1200" dirty="0">
                <a:solidFill>
                  <a:schemeClr val="tx1"/>
                </a:solidFill>
                <a:effectLst/>
                <a:latin typeface="+mn-lt"/>
                <a:ea typeface="+mn-ea"/>
                <a:cs typeface="+mn-cs"/>
              </a:rPr>
              <a:t> „angemessene Urheber- und Rechteangaben“ machen</a:t>
            </a:r>
          </a:p>
          <a:p>
            <a:pPr lvl="0"/>
            <a:endParaRPr lang="de-DE" dirty="0"/>
          </a:p>
          <a:p>
            <a:pPr marL="171450" lvl="0" indent="-171450">
              <a:buFont typeface="Arial" panose="020B0604020202020204" pitchFamily="34" charset="0"/>
              <a:buChar char="•"/>
            </a:pPr>
            <a:r>
              <a:rPr lang="de-DE" dirty="0"/>
              <a:t>Namensnennung</a:t>
            </a:r>
          </a:p>
          <a:p>
            <a:pPr marL="171450" lvl="0" indent="-171450">
              <a:buFont typeface="Arial" panose="020B0604020202020204" pitchFamily="34" charset="0"/>
              <a:buChar char="•"/>
            </a:pPr>
            <a:r>
              <a:rPr lang="de-DE" dirty="0"/>
              <a:t>Link zur Fundstelle angeben </a:t>
            </a:r>
          </a:p>
          <a:p>
            <a:pPr marL="171450" lvl="0" indent="-171450">
              <a:buFont typeface="Arial" panose="020B0604020202020204" pitchFamily="34" charset="0"/>
              <a:buChar char="•"/>
            </a:pPr>
            <a:r>
              <a:rPr lang="de-DE" dirty="0"/>
              <a:t>angeben, ob Änderungen vorgenommen wurden </a:t>
            </a:r>
          </a:p>
          <a:p>
            <a:pPr marL="171450" lvl="0" indent="-171450">
              <a:buFont typeface="Arial" panose="020B0604020202020204" pitchFamily="34" charset="0"/>
              <a:buChar char="•"/>
            </a:pPr>
            <a:r>
              <a:rPr lang="de-DE" dirty="0"/>
              <a:t>Link zum Lizenztext beifügen</a:t>
            </a:r>
          </a:p>
          <a:p>
            <a:pPr marL="171450" lvl="0" indent="-171450">
              <a:buFont typeface="Arial" panose="020B0604020202020204" pitchFamily="34" charset="0"/>
              <a:buChar char="•"/>
            </a:pPr>
            <a:r>
              <a:rPr lang="de-DE" dirty="0"/>
              <a:t>Bsp.: „</a:t>
            </a:r>
            <a:r>
              <a:rPr lang="de-DE" u="sng" dirty="0"/>
              <a:t>Werktitel</a:t>
            </a:r>
            <a:r>
              <a:rPr lang="de-DE" dirty="0"/>
              <a:t> (verlinkt zur Quelle) </a:t>
            </a:r>
            <a:r>
              <a:rPr lang="de-DE" dirty="0" err="1"/>
              <a:t>by</a:t>
            </a:r>
            <a:r>
              <a:rPr lang="de-DE" dirty="0"/>
              <a:t> Peter Meier / </a:t>
            </a:r>
            <a:r>
              <a:rPr lang="de-DE" u="sng" dirty="0"/>
              <a:t>CC BY</a:t>
            </a:r>
            <a:r>
              <a:rPr lang="de-DE" dirty="0"/>
              <a:t> (verlinkt zur Lizenzurkunde)“</a:t>
            </a:r>
          </a:p>
          <a:p>
            <a:endParaRPr lang="de-DE" dirty="0"/>
          </a:p>
          <a:p>
            <a:r>
              <a:rPr lang="de-DE" dirty="0"/>
              <a:t>(Werktitel muss nicht unbedingt angegeben</a:t>
            </a:r>
            <a:r>
              <a:rPr lang="de-DE" baseline="0" dirty="0"/>
              <a:t> werden)</a:t>
            </a:r>
          </a:p>
          <a:p>
            <a:endParaRPr lang="de-DE" dirty="0"/>
          </a:p>
          <a:p>
            <a:r>
              <a:rPr lang="de-DE" dirty="0"/>
              <a:t>Bei Abwandlungen wird beispielsweise hinzugefügt: “This </a:t>
            </a:r>
            <a:r>
              <a:rPr lang="de-DE" dirty="0" err="1"/>
              <a:t>work</a:t>
            </a:r>
            <a:r>
              <a:rPr lang="de-DE" dirty="0"/>
              <a:t> XY </a:t>
            </a:r>
            <a:r>
              <a:rPr lang="de-DE" dirty="0" err="1"/>
              <a:t>is</a:t>
            </a:r>
            <a:r>
              <a:rPr lang="de-DE" dirty="0"/>
              <a:t> a derivative </a:t>
            </a:r>
            <a:r>
              <a:rPr lang="de-DE" dirty="0" err="1"/>
              <a:t>of</a:t>
            </a:r>
            <a:r>
              <a:rPr lang="de-DE" dirty="0"/>
              <a:t> …”</a:t>
            </a:r>
          </a:p>
          <a:p>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87898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t>Problem: Publikation bei Verlag </a:t>
            </a:r>
            <a:r>
              <a:rPr lang="de-DE" b="0" dirty="0">
                <a:sym typeface="Wingdings" panose="05000000000000000000" pitchFamily="2" charset="2"/>
              </a:rPr>
              <a:t> Abgabe exklusiver Rechte an Verlag  evtl. Zweitveröffentlichung möglich, aber nicht unter einer CC-Lizenz</a:t>
            </a:r>
            <a:endParaRPr lang="de-DE" b="0" dirty="0"/>
          </a:p>
          <a:p>
            <a:endParaRPr lang="de-DE" b="1" dirty="0"/>
          </a:p>
        </p:txBody>
      </p:sp>
      <p:sp>
        <p:nvSpPr>
          <p:cNvPr id="4" name="Foliennummernplatzhalter 3"/>
          <p:cNvSpPr>
            <a:spLocks noGrp="1"/>
          </p:cNvSpPr>
          <p:nvPr>
            <p:ph type="sldNum" sz="quarter" idx="5"/>
          </p:nvPr>
        </p:nvSpPr>
        <p:spPr/>
        <p:txBody>
          <a:bodyPr/>
          <a:lstStyle/>
          <a:p>
            <a:fld id="{8099B749-8444-4517-98A2-6209CEED6CD4}" type="slidenum">
              <a:rPr lang="de-DE" smtClean="0"/>
              <a:t>67</a:t>
            </a:fld>
            <a:endParaRPr lang="de-DE"/>
          </a:p>
        </p:txBody>
      </p:sp>
    </p:spTree>
    <p:extLst>
      <p:ext uri="{BB962C8B-B14F-4D97-AF65-F5344CB8AC3E}">
        <p14:creationId xmlns:p14="http://schemas.microsoft.com/office/powerpoint/2010/main" val="29314360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 CC BY ist die freieste Lizenz, es müssen nur die Urheberrechtsangaben gemacht werden.</a:t>
            </a:r>
          </a:p>
          <a:p>
            <a:pPr marL="171450" lvl="0" indent="-171450">
              <a:buFontTx/>
              <a:buChar char="-"/>
            </a:pPr>
            <a:r>
              <a:rPr lang="de-DE" sz="1200" kern="1200" dirty="0">
                <a:solidFill>
                  <a:schemeClr val="tx1"/>
                </a:solidFill>
                <a:effectLst/>
                <a:latin typeface="+mn-lt"/>
                <a:ea typeface="+mn-ea"/>
                <a:cs typeface="+mn-cs"/>
              </a:rPr>
              <a:t>SA heißt, dass ich das Werk nutzen und bearbeiten darf. Wenn ich diese Bearbeitung aber wieder veröffentliche, muss ich sie wieder unter die gleiche Lizenz stellen</a:t>
            </a:r>
          </a:p>
          <a:p>
            <a:pPr marL="171450" lvl="0" indent="-171450">
              <a:buFontTx/>
              <a:buChar char="-"/>
            </a:pPr>
            <a:endParaRPr lang="de-DE" sz="1200" kern="1200" dirty="0">
              <a:solidFill>
                <a:schemeClr val="tx1"/>
              </a:solidFill>
              <a:effectLst/>
              <a:latin typeface="+mn-lt"/>
              <a:ea typeface="+mn-ea"/>
              <a:cs typeface="+mn-cs"/>
            </a:endParaRPr>
          </a:p>
          <a:p>
            <a:pPr marL="171450" lvl="0" indent="-171450">
              <a:buFontTx/>
              <a:buChar char="-"/>
            </a:pPr>
            <a:r>
              <a:rPr lang="de-DE" sz="1200" kern="1200" dirty="0">
                <a:solidFill>
                  <a:schemeClr val="tx1"/>
                </a:solidFill>
                <a:effectLst/>
                <a:latin typeface="+mn-lt"/>
                <a:ea typeface="+mn-ea"/>
                <a:cs typeface="+mn-cs"/>
              </a:rPr>
              <a:t>CC BY NC heißt, dass eine kommerzielle Nutzung nicht erlaubt ist. Diese Komponente ist umstritten, denn es ist überhaupt nicht klar, wie weit kommerziell geht. </a:t>
            </a:r>
            <a:r>
              <a:rPr lang="de-DE" sz="1200" kern="1200" dirty="0">
                <a:solidFill>
                  <a:schemeClr val="tx1"/>
                </a:solidFill>
                <a:effectLst/>
                <a:latin typeface="+mn-lt"/>
                <a:ea typeface="+mn-ea"/>
                <a:cs typeface="+mn-cs"/>
                <a:sym typeface="Wingdings" panose="05000000000000000000" pitchFamily="2" charset="2"/>
              </a:rPr>
              <a:t> allein das sorgt für Unsicherheit und sorgt evtl. dafür, dass es ohne entsprechende Quellennachweise nachgenutzt wird.</a:t>
            </a:r>
          </a:p>
          <a:p>
            <a:pPr marL="0" lvl="0" indent="0">
              <a:buFontTx/>
              <a:buNone/>
            </a:pPr>
            <a:r>
              <a:rPr lang="de-DE" sz="1200" kern="1200" dirty="0">
                <a:solidFill>
                  <a:schemeClr val="tx1"/>
                </a:solidFill>
                <a:effectLst/>
                <a:latin typeface="+mn-lt"/>
                <a:ea typeface="+mn-ea"/>
                <a:cs typeface="+mn-cs"/>
              </a:rPr>
              <a:t>Und es schließt oft Nutzungen aus, die von den Urhebern sogar eigentlich gewünscht wären, z. B. Verwendung in Wissensdatenbanken, Archiven, Wikipedia, auf Blogs/</a:t>
            </a:r>
            <a:r>
              <a:rPr lang="de-DE" sz="1200" kern="1200" dirty="0" err="1">
                <a:solidFill>
                  <a:schemeClr val="tx1"/>
                </a:solidFill>
                <a:effectLst/>
                <a:latin typeface="+mn-lt"/>
                <a:ea typeface="+mn-ea"/>
                <a:cs typeface="+mn-cs"/>
              </a:rPr>
              <a:t>Websiten</a:t>
            </a:r>
            <a:r>
              <a:rPr lang="de-DE" sz="1200" kern="1200" dirty="0">
                <a:solidFill>
                  <a:schemeClr val="tx1"/>
                </a:solidFill>
                <a:effectLst/>
                <a:latin typeface="+mn-lt"/>
                <a:ea typeface="+mn-ea"/>
                <a:cs typeface="+mn-cs"/>
              </a:rPr>
              <a:t>, auf denen Werbung geschaltet ist, im Bereich von Bildung und Weiterbildung und so weiter. </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Konkret: </a:t>
            </a:r>
            <a:r>
              <a:rPr lang="de-DE" dirty="0"/>
              <a:t>Würde das Gesundheitsministerium beispielsweise Broschüren unter NC-Lizenzen veröffentlichen, dürften diese von niedergelassenen Ärztinnen und Ärzten nicht nachgedruckt und an ihre Patienten verschickt oder auf ihre Webseiten gestellt werden. </a:t>
            </a:r>
            <a:br>
              <a:rPr lang="de-DE" dirty="0"/>
            </a:br>
            <a:r>
              <a:rPr lang="de-DE" dirty="0"/>
              <a:t>Konkret: OER-Lehrmaterial mit NC darf nicht von privaten (Hoch)Schulen/Nachhilfen/Unternehmensschulungen verwendet werden</a:t>
            </a:r>
          </a:p>
          <a:p>
            <a:pPr marL="171450" lvl="0" indent="-171450">
              <a:buFontTx/>
              <a:buChar char="-"/>
            </a:pPr>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Die Komponente ND heißt, dass keine Bearbeitungen dieses Werkes veröffentlicht werden dürfen, sondern nur das ursprüngliche Werk unverändert und komplett weiterverbreitet werden darf. </a:t>
            </a:r>
            <a:r>
              <a:rPr lang="de-DE" sz="1200" kern="1200" dirty="0">
                <a:solidFill>
                  <a:schemeClr val="tx1"/>
                </a:solidFill>
                <a:effectLst/>
                <a:latin typeface="+mn-lt"/>
                <a:ea typeface="+mn-ea"/>
                <a:cs typeface="+mn-cs"/>
                <a:sym typeface="Wingdings" panose="05000000000000000000" pitchFamily="2" charset="2"/>
              </a:rPr>
              <a:t> keine Übersetzungen, Aktualisierungen, Neu-</a:t>
            </a:r>
            <a:r>
              <a:rPr lang="de-DE" sz="1200" kern="1200" dirty="0" err="1">
                <a:solidFill>
                  <a:schemeClr val="tx1"/>
                </a:solidFill>
                <a:effectLst/>
                <a:latin typeface="+mn-lt"/>
                <a:ea typeface="+mn-ea"/>
                <a:cs typeface="+mn-cs"/>
                <a:sym typeface="Wingdings" panose="05000000000000000000" pitchFamily="2" charset="2"/>
              </a:rPr>
              <a:t>Arragements</a:t>
            </a:r>
            <a:r>
              <a:rPr lang="de-DE" sz="1200" kern="1200" dirty="0">
                <a:solidFill>
                  <a:schemeClr val="tx1"/>
                </a:solidFill>
                <a:effectLst/>
                <a:latin typeface="+mn-lt"/>
                <a:ea typeface="+mn-ea"/>
                <a:cs typeface="+mn-cs"/>
                <a:sym typeface="Wingdings" panose="05000000000000000000" pitchFamily="2" charset="2"/>
              </a:rPr>
              <a:t>, Kürzen, Erweitern, Verfilmung etc.  Besonders bei OER nicht!</a:t>
            </a:r>
            <a:endParaRPr lang="de-DE" sz="1200" kern="1200" dirty="0">
              <a:solidFill>
                <a:schemeClr val="tx1"/>
              </a:solidFill>
              <a:effectLst/>
              <a:latin typeface="+mn-lt"/>
              <a:ea typeface="+mn-ea"/>
              <a:cs typeface="+mn-cs"/>
            </a:endParaRPr>
          </a:p>
          <a:p>
            <a:pPr lvl="0"/>
            <a:endParaRPr lang="de-DE" sz="1200" kern="1200" dirty="0">
              <a:solidFill>
                <a:schemeClr val="tx1"/>
              </a:solidFill>
              <a:effectLst/>
              <a:latin typeface="+mn-lt"/>
              <a:ea typeface="+mn-ea"/>
              <a:cs typeface="+mn-cs"/>
            </a:endParaRPr>
          </a:p>
          <a:p>
            <a:pPr marL="171450" lvl="0" indent="-171450">
              <a:buFontTx/>
              <a:buChar char="-"/>
            </a:pPr>
            <a:r>
              <a:rPr lang="de-DE" sz="1200" kern="1200" dirty="0">
                <a:solidFill>
                  <a:schemeClr val="tx1"/>
                </a:solidFill>
                <a:effectLst/>
                <a:latin typeface="+mn-lt"/>
                <a:ea typeface="+mn-ea"/>
                <a:cs typeface="+mn-cs"/>
              </a:rPr>
              <a:t>Zusätzlich gibt es noch CC0, bei der der Urheber auch auf das Namensnennungsrecht verzichtet und die Daten ohne weitere Angabe weiterverwendet werden dürfen</a:t>
            </a:r>
          </a:p>
          <a:p>
            <a:pPr marL="171450" lvl="0" indent="-171450">
              <a:buFontTx/>
              <a:buChar char="-"/>
            </a:pPr>
            <a:endParaRPr lang="de-DE" sz="1200" kern="1200" dirty="0">
              <a:solidFill>
                <a:schemeClr val="tx1"/>
              </a:solidFill>
              <a:effectLst/>
              <a:latin typeface="+mn-lt"/>
              <a:ea typeface="+mn-ea"/>
              <a:cs typeface="+mn-cs"/>
            </a:endParaRPr>
          </a:p>
          <a:p>
            <a:pPr marL="171450" lvl="0" indent="-171450">
              <a:buFontTx/>
              <a:buChar char="-"/>
            </a:pPr>
            <a:r>
              <a:rPr lang="de-DE" sz="1200" kern="1200" dirty="0">
                <a:solidFill>
                  <a:schemeClr val="tx1"/>
                </a:solidFill>
                <a:effectLst/>
                <a:latin typeface="+mn-lt"/>
                <a:ea typeface="+mn-ea"/>
                <a:cs typeface="+mn-cs"/>
              </a:rPr>
              <a:t>Von Wissenschaftseinrichtungen wird normalerweise CC-BY empfohlen</a:t>
            </a: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5327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noch ein Beispiel, wie der Verlag einen Artikel mit CC Lizenz kennzeichnet und wohin der Link führt: auf die Erklärung/den Lizenztext. Oftmals ist der Hinweis, dass der Artikel nachnutzbar wäre, aber auch nur ganz klein irgendwo.</a:t>
            </a:r>
          </a:p>
          <a:p>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199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8E3CC40-D754-4B58-89D2-178A68EFF4B5}" type="slidenum">
              <a:rPr lang="de-DE" smtClean="0"/>
              <a:t>7</a:t>
            </a:fld>
            <a:endParaRPr lang="de-DE"/>
          </a:p>
        </p:txBody>
      </p:sp>
    </p:spTree>
    <p:extLst>
      <p:ext uri="{BB962C8B-B14F-4D97-AF65-F5344CB8AC3E}">
        <p14:creationId xmlns:p14="http://schemas.microsoft.com/office/powerpoint/2010/main" val="27418946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08000" y="1241425"/>
            <a:ext cx="4557713" cy="2565400"/>
          </a:xfrm>
        </p:spPr>
      </p:sp>
      <p:sp>
        <p:nvSpPr>
          <p:cNvPr id="3" name="Notizenplatzhalter 2"/>
          <p:cNvSpPr>
            <a:spLocks noGrp="1"/>
          </p:cNvSpPr>
          <p:nvPr>
            <p:ph type="body" idx="1"/>
          </p:nvPr>
        </p:nvSpPr>
        <p:spPr>
          <a:xfrm>
            <a:off x="685800" y="3806935"/>
            <a:ext cx="5486400" cy="5621648"/>
          </a:xfrm>
        </p:spPr>
        <p:txBody>
          <a:bodyPr/>
          <a:lstStyle/>
          <a:p>
            <a:r>
              <a:rPr lang="de-DE" dirty="0" err="1"/>
              <a:t>Dig</a:t>
            </a:r>
            <a:r>
              <a:rPr lang="de-DE" dirty="0"/>
              <a:t>. Vorliegt und während Forschung entsteht</a:t>
            </a:r>
          </a:p>
          <a:p>
            <a:endParaRPr lang="de-DE" dirty="0"/>
          </a:p>
          <a:p>
            <a:r>
              <a:rPr lang="de-DE" dirty="0"/>
              <a:t>Formate/Größe/wie sie entstehen sehr unterschiedlich, je nach Fach</a:t>
            </a:r>
          </a:p>
          <a:p>
            <a:r>
              <a:rPr lang="de-DE" dirty="0"/>
              <a:t>= u. a. Messdaten, Laborwerte, audiovisuelle Informationen, Texte, Fragebögen, Software und Simulationen</a:t>
            </a:r>
          </a:p>
          <a:p>
            <a:endParaRPr lang="de-DE" dirty="0"/>
          </a:p>
          <a:p>
            <a:pPr>
              <a:tabLst>
                <a:tab pos="361950" algn="l"/>
              </a:tabLst>
            </a:pPr>
            <a:r>
              <a:rPr lang="de-DE" dirty="0"/>
              <a:t>Beispielsweise bei </a:t>
            </a:r>
            <a:r>
              <a:rPr lang="de-DE" dirty="0">
                <a:sym typeface="Wingdings" panose="05000000000000000000" pitchFamily="2" charset="2"/>
              </a:rPr>
              <a:t>Interviews: Aufnahmen, Transkripte</a:t>
            </a:r>
          </a:p>
          <a:p>
            <a:pPr>
              <a:tabLst>
                <a:tab pos="266700" algn="l"/>
              </a:tabLst>
            </a:pPr>
            <a:r>
              <a:rPr lang="de-DE" dirty="0">
                <a:sym typeface="Wingdings" panose="05000000000000000000" pitchFamily="2" charset="2"/>
              </a:rPr>
              <a:t>	 Audio- oder Videodateien, Textdateien</a:t>
            </a:r>
          </a:p>
          <a:p>
            <a:pPr>
              <a:spcBef>
                <a:spcPts val="1200"/>
              </a:spcBef>
              <a:tabLst>
                <a:tab pos="266700" algn="l"/>
              </a:tabLst>
            </a:pPr>
            <a:r>
              <a:rPr lang="de-DE" dirty="0">
                <a:sym typeface="Wingdings" panose="05000000000000000000" pitchFamily="2" charset="2"/>
              </a:rPr>
              <a:t>Eye-Tracking-Daten: Rohdaten, graphische Darstellung</a:t>
            </a:r>
          </a:p>
          <a:p>
            <a:pPr>
              <a:tabLst>
                <a:tab pos="266700" algn="l"/>
              </a:tabLst>
            </a:pPr>
            <a:r>
              <a:rPr lang="de-DE" dirty="0">
                <a:sym typeface="Wingdings" panose="05000000000000000000" pitchFamily="2" charset="2"/>
              </a:rPr>
              <a:t>	 Dateien in spezieller Software, Videodateien, Bilddateien, …?</a:t>
            </a:r>
          </a:p>
          <a:p>
            <a:pPr>
              <a:tabLst>
                <a:tab pos="266700" algn="l"/>
              </a:tabLst>
            </a:pPr>
            <a:endParaRPr lang="de-DE" dirty="0">
              <a:sym typeface="Wingdings" panose="05000000000000000000" pitchFamily="2" charset="2"/>
            </a:endParaRPr>
          </a:p>
          <a:p>
            <a:pPr>
              <a:tabLst>
                <a:tab pos="266700" algn="l"/>
              </a:tabLst>
            </a:pPr>
            <a:r>
              <a:rPr lang="de-DE" dirty="0">
                <a:sym typeface="Wingdings" panose="05000000000000000000" pitchFamily="2" charset="2"/>
              </a:rPr>
              <a:t>Der Lebenszyklus beschreibt, was mit den FD passiert: FD werden erstellt, bearbeitet, analysiert (eine Pub entsteht). Doch die FD dürfen dann nicht vergessen werden: müssen archiviert werden (auf Dauer sichern) und es sollte ein Zugang geschaffen werden (um eigene Forschung nachvollziehbar zu machen) sowie die Möglichkeit zur Nachnutzung (denn Daten sind wertvoll)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sym typeface="Wingdings" panose="05000000000000000000" pitchFamily="2" charset="2"/>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72487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Warum sollte ich mich neben meiner Forschung auch noch damit beschäftigen, Daten zu organisieren? </a:t>
            </a:r>
            <a:r>
              <a:rPr lang="de-DE" dirty="0">
                <a:sym typeface="Wingdings" panose="05000000000000000000" pitchFamily="2" charset="2"/>
              </a:rPr>
              <a:t> Nun, hier sind zwei gute Gründe! </a:t>
            </a:r>
          </a:p>
          <a:p>
            <a:endParaRPr lang="de-DE" dirty="0">
              <a:sym typeface="Wingdings" panose="05000000000000000000" pitchFamily="2" charset="2"/>
            </a:endParaRPr>
          </a:p>
          <a:p>
            <a:r>
              <a:rPr lang="de-DE" dirty="0">
                <a:sym typeface="Wingdings" panose="05000000000000000000" pitchFamily="2" charset="2"/>
              </a:rPr>
              <a:t>Zum einen lässt sich ein großer Teil der heute publizierten Forschungsergebnisse so nicht noch einmal herstellen! ein wichtiger Grund dafür ist die fehlende Dokumentation der Daten, die zugrunde liegen! Aber: Reproduzierbarkeit ist in der Wissenschaft eigentlich sehr wichtig! Es ist eine Art der Qualitätssicherung, es leitet Forschende an, sorgfältig zu arbeiten und verhindert Betrug. Wenn eine Studie wiederholt wird und es ergeben sich ähnliche/gleiche Ergebnisse, macht das die Studie glaubwürdiger</a:t>
            </a:r>
          </a:p>
          <a:p>
            <a:endParaRPr lang="de-DE" dirty="0">
              <a:sym typeface="Wingdings" panose="05000000000000000000" pitchFamily="2" charset="2"/>
            </a:endParaRPr>
          </a:p>
          <a:p>
            <a:r>
              <a:rPr lang="de-DE" dirty="0">
                <a:sym typeface="Wingdings" panose="05000000000000000000" pitchFamily="2" charset="2"/>
              </a:rPr>
              <a:t>Zum anderen zeigt das Plakat daneben ein anderes großes Risiko, wenn man sich keine Gedanken um die Daten macht: dieser Doktorand hat seine Festplatte verloren, auf der alle Daten der letzten 5 Jahre lagen!</a:t>
            </a: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83762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Minimiert dieses Risiko des Datenverlustes</a:t>
            </a:r>
          </a:p>
          <a:p>
            <a:pPr marL="171450" indent="-171450">
              <a:buFont typeface="Arial" panose="020B0604020202020204" pitchFamily="34" charset="0"/>
              <a:buChar char="•"/>
            </a:pPr>
            <a:r>
              <a:rPr lang="de-DE" dirty="0"/>
              <a:t>Spart Zeit/strukturiert, denn Prozesse werden von vornherein durchdacht und festgehalten</a:t>
            </a:r>
          </a:p>
          <a:p>
            <a:pPr marL="171450" indent="-171450">
              <a:buFont typeface="Arial" panose="020B0604020202020204" pitchFamily="34" charset="0"/>
              <a:buChar char="•"/>
            </a:pPr>
            <a:r>
              <a:rPr lang="de-DE" dirty="0"/>
              <a:t>So lassen sich früh Probleme erkennen</a:t>
            </a:r>
          </a:p>
          <a:p>
            <a:pPr marL="171450" indent="-171450">
              <a:buFont typeface="Arial" panose="020B0604020202020204" pitchFamily="34" charset="0"/>
              <a:buChar char="•"/>
            </a:pPr>
            <a:r>
              <a:rPr lang="de-DE" dirty="0"/>
              <a:t>legt für alle Mitarbeiter fest, wer verantwortlich </a:t>
            </a:r>
            <a:r>
              <a:rPr lang="de-DE" dirty="0" err="1"/>
              <a:t>is</a:t>
            </a:r>
            <a:r>
              <a:rPr lang="de-DE" dirty="0"/>
              <a:t>, wie bspw. Daten benannt und wo sie abgelegt werden</a:t>
            </a:r>
          </a:p>
          <a:p>
            <a:pPr marL="171450" indent="-171450">
              <a:buFont typeface="Arial" panose="020B0604020202020204" pitchFamily="34" charset="0"/>
              <a:buChar char="•"/>
            </a:pPr>
            <a:r>
              <a:rPr lang="de-DE" dirty="0"/>
              <a:t>Leichtere Nutzung während der Forschungstätigkeit und nach Abschluss – sowohl bei eigener Nachnutzung als auch bei Nachnutzung durch andere (z.B. durch neue Mitarbeiter) </a:t>
            </a:r>
          </a:p>
          <a:p>
            <a:pPr marL="171450" indent="-171450">
              <a:buFont typeface="Arial" panose="020B0604020202020204" pitchFamily="34" charset="0"/>
              <a:buChar char="•"/>
            </a:pPr>
            <a:r>
              <a:rPr lang="de-DE" dirty="0"/>
              <a:t>Auch Geldgeber/</a:t>
            </a:r>
            <a:r>
              <a:rPr lang="de-DE" dirty="0" err="1"/>
              <a:t>Zss</a:t>
            </a:r>
            <a:r>
              <a:rPr lang="de-DE" dirty="0"/>
              <a:t> wissen von den Vorteilen von Datenmanagement und schreiben es teilweise vor:</a:t>
            </a:r>
          </a:p>
          <a:p>
            <a:endParaRPr lang="de-DE" dirty="0"/>
          </a:p>
          <a:p>
            <a:endParaRPr lang="de-DE" dirty="0"/>
          </a:p>
          <a:p>
            <a:r>
              <a:rPr lang="de-DE" sz="500" dirty="0"/>
              <a:t>Vorgaben Forschungsförderer:</a:t>
            </a:r>
          </a:p>
          <a:p>
            <a:r>
              <a:rPr lang="de-DE" sz="500" dirty="0"/>
              <a:t>Horizon 2020 der Europäischen Kommission: Horizon verlangt DMP + Veröffentlichung der Daten soweit möglich</a:t>
            </a:r>
          </a:p>
          <a:p>
            <a:endParaRPr lang="de-DE" sz="5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500" dirty="0"/>
              <a:t>DFG: schon bei Einreichung Überlegungen zu FD nennen + FD sollen sobald wie möglich zugänglich gemacht werden + mind. 10 Jahre am Ort des Entstehens </a:t>
            </a:r>
            <a:r>
              <a:rPr lang="de-DE" sz="200" dirty="0"/>
              <a:t>archivieren </a:t>
            </a:r>
            <a:br>
              <a:rPr lang="de-DE" sz="200" dirty="0"/>
            </a:br>
            <a:r>
              <a:rPr lang="de-DE" sz="200" dirty="0"/>
              <a:t>(das gilt nicht nur für geförderte Projekte sondern für alle </a:t>
            </a:r>
            <a:r>
              <a:rPr lang="de-DE" sz="200" dirty="0" err="1"/>
              <a:t>Wiss</a:t>
            </a:r>
            <a:r>
              <a:rPr lang="de-DE" sz="200" dirty="0"/>
              <a:t>: https://wissenschaftliche-integritaet.de/kodex/ </a:t>
            </a:r>
            <a:r>
              <a:rPr lang="de-DE" sz="200" u="sng" kern="1200" dirty="0">
                <a:solidFill>
                  <a:schemeClr val="tx1"/>
                </a:solidFill>
                <a:effectLst/>
                <a:latin typeface="+mn-lt"/>
                <a:ea typeface="+mn-ea"/>
                <a:cs typeface="+mn-cs"/>
                <a:hlinkClick r:id="rId3"/>
              </a:rPr>
              <a:t>‚Leitlinien zur Sicherung guter wissenschaftlicher Praxis‘</a:t>
            </a:r>
            <a:r>
              <a:rPr lang="de-DE" sz="200" kern="1200" dirty="0">
                <a:solidFill>
                  <a:schemeClr val="tx1"/>
                </a:solidFill>
                <a:effectLst/>
                <a:latin typeface="+mn-lt"/>
                <a:ea typeface="+mn-ea"/>
                <a:cs typeface="+mn-cs"/>
              </a:rPr>
              <a:t>  (2019, Leitlinie 13 + 17)</a:t>
            </a:r>
            <a:endParaRPr lang="de-DE" sz="200" dirty="0"/>
          </a:p>
          <a:p>
            <a:endParaRPr lang="de-DE" sz="500" dirty="0"/>
          </a:p>
          <a:p>
            <a:endParaRPr lang="de-DE" sz="500"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3870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Genauer: damit die Datenqualität erhalten wird, die Forschungsergebnisse interpretierbar sind und die (Nach-)Nutzbarkeit von Forschungsdaten gewährleistet ist. </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0397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 Create: Welche Art  von Daten werde ich produzieren? Welche Formate? Größe? –welche Speicherkapazitäten nötig? Welche Software verwende ich? Sind Einverständniserklärungen nötig?</a:t>
            </a:r>
          </a:p>
          <a:p>
            <a:r>
              <a:rPr lang="de-DE" dirty="0"/>
              <a:t>2. </a:t>
            </a:r>
            <a:r>
              <a:rPr lang="de-DE" dirty="0" err="1"/>
              <a:t>Active</a:t>
            </a:r>
            <a:r>
              <a:rPr lang="de-DE" dirty="0"/>
              <a:t> </a:t>
            </a:r>
            <a:r>
              <a:rPr lang="de-DE" dirty="0" err="1"/>
              <a:t>use</a:t>
            </a:r>
            <a:r>
              <a:rPr lang="de-DE" dirty="0"/>
              <a:t>: Bearbeitung der Daten: für den täglichen Umgang muss ich sicherstellen: Sind die Daten sicher? Backups? Verschlüsselungen? Sind die Daten strukturiert? Kann man die Daten wiederfinden? Versionskontrolle? Verständliche Benennungen (auch für andere?)? </a:t>
            </a:r>
          </a:p>
          <a:p>
            <a:r>
              <a:rPr lang="de-DE" dirty="0"/>
              <a:t>3. </a:t>
            </a:r>
            <a:r>
              <a:rPr lang="de-DE" dirty="0" err="1"/>
              <a:t>Documentation</a:t>
            </a:r>
            <a:r>
              <a:rPr lang="de-DE" dirty="0"/>
              <a:t>: um (eigene) alte Arbeiten zu verstehen: Protokolle der Experimente, Laborbücher, „Readme-Files“ anlegen</a:t>
            </a:r>
          </a:p>
          <a:p>
            <a:r>
              <a:rPr lang="de-DE" dirty="0"/>
              <a:t>4. </a:t>
            </a:r>
            <a:r>
              <a:rPr lang="de-DE" dirty="0" err="1"/>
              <a:t>Publication</a:t>
            </a:r>
            <a:r>
              <a:rPr lang="de-DE" dirty="0"/>
              <a:t>/</a:t>
            </a:r>
            <a:r>
              <a:rPr lang="de-DE" dirty="0" err="1"/>
              <a:t>Deposit</a:t>
            </a:r>
            <a:r>
              <a:rPr lang="de-DE" dirty="0"/>
              <a:t> (in ein Rep.): Muss ich Daten veröffentlichen? Darf ich sie veröffentlichen? Was sind die zentralen „Kern-Daten“?</a:t>
            </a:r>
          </a:p>
          <a:p>
            <a:r>
              <a:rPr lang="de-DE" dirty="0"/>
              <a:t>5. </a:t>
            </a:r>
            <a:r>
              <a:rPr lang="de-DE" dirty="0" err="1"/>
              <a:t>Preservation</a:t>
            </a:r>
            <a:r>
              <a:rPr lang="de-DE" dirty="0"/>
              <a:t>/Re-Use: Welche Daten/Versionen muss ich behalten? Muss ich die Formate verändern, um sie Langzeitarchivieren zu können? Muss ich Software dazu archivieren?</a:t>
            </a:r>
          </a:p>
          <a:p>
            <a:endParaRPr lang="de-DE" dirty="0"/>
          </a:p>
          <a:p>
            <a:endParaRPr lang="de-DE" dirty="0"/>
          </a:p>
          <a:p>
            <a:endParaRPr lang="de-DE" dirty="0"/>
          </a:p>
          <a:p>
            <a:r>
              <a:rPr lang="de-DE" dirty="0"/>
              <a:t>DPM soll Hilfe im Alltag sein - muss auch immer aktualisiert werden</a:t>
            </a:r>
          </a:p>
          <a:p>
            <a:endParaRPr lang="de-DE" dirty="0"/>
          </a:p>
          <a:p>
            <a:r>
              <a:rPr lang="de-DE" dirty="0"/>
              <a:t>Wie Ihnen vielleicht aufgefallen ist, wird hier der Punkt „Dokumentation“ noch extra aufgeführt. In der anderen Version des Lebenszyklus geht das unter, wäre aber auch sehr wichtig! Dokumentation = Niederschreiben der Vorgänge, was mit den Daten gemacht wurde, wie sie bearbeitet wurden</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72308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sym typeface="Wingdings" panose="05000000000000000000" pitchFamily="2" charset="2"/>
              </a:rPr>
              <a:t>einzelner PC kann kaputt gehen/gestohlen werden</a:t>
            </a:r>
          </a:p>
          <a:p>
            <a:r>
              <a:rPr lang="de-DE" dirty="0">
                <a:sym typeface="Wingdings" panose="05000000000000000000" pitchFamily="2" charset="2"/>
              </a:rPr>
              <a:t> (3-2-1-Regel = 3fache Ausfertigung (=Orig.+2 Kopien), auf zwei versch. Medientypen (Festplatte +Cloud), eines davon außer Haus</a:t>
            </a:r>
            <a:endParaRPr lang="de-DE" dirty="0"/>
          </a:p>
        </p:txBody>
      </p:sp>
      <p:sp>
        <p:nvSpPr>
          <p:cNvPr id="4" name="Foliennummernplatzhalter 3"/>
          <p:cNvSpPr>
            <a:spLocks noGrp="1"/>
          </p:cNvSpPr>
          <p:nvPr>
            <p:ph type="sldNum" sz="quarter" idx="5"/>
          </p:nvPr>
        </p:nvSpPr>
        <p:spPr/>
        <p:txBody>
          <a:bodyPr/>
          <a:lstStyle/>
          <a:p>
            <a:fld id="{B8E3CC40-D754-4B58-89D2-178A68EFF4B5}" type="slidenum">
              <a:rPr lang="de-DE" smtClean="0"/>
              <a:t>75</a:t>
            </a:fld>
            <a:endParaRPr lang="de-DE"/>
          </a:p>
        </p:txBody>
      </p:sp>
    </p:spTree>
    <p:extLst>
      <p:ext uri="{BB962C8B-B14F-4D97-AF65-F5344CB8AC3E}">
        <p14:creationId xmlns:p14="http://schemas.microsoft.com/office/powerpoint/2010/main" val="23487884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Auffindbar: Daten müssen an </a:t>
            </a:r>
            <a:r>
              <a:rPr lang="de-DE" sz="1200" kern="1200" dirty="0">
                <a:solidFill>
                  <a:schemeClr val="tx1"/>
                </a:solidFill>
                <a:effectLst/>
                <a:latin typeface="+mn-lt"/>
                <a:ea typeface="+mn-ea"/>
                <a:cs typeface="+mn-cs"/>
              </a:rPr>
              <a:t>durchsuchbaren Ort (Repositorium) abgelegt werden und benötigen Metadaten sowie einen persistenten Identifier.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Zugänglich: wenn schon nicht die Daten selbst, so zumindest die Metadaten + Langzeitarchivierung der Daten und der beschreibenden Metadaten.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r>
              <a:rPr lang="de-DE" dirty="0"/>
              <a:t>Interoperabel: Nutzung von kontrolliertem Vokabular und gängiger/offener Formate, sodass Austausch </a:t>
            </a:r>
            <a:r>
              <a:rPr lang="de-DE" dirty="0" err="1"/>
              <a:t>z.b.</a:t>
            </a:r>
            <a:r>
              <a:rPr lang="de-DE" dirty="0"/>
              <a:t> mit anderen Repositorien möglich</a:t>
            </a:r>
          </a:p>
          <a:p>
            <a:endParaRPr lang="de-DE" dirty="0"/>
          </a:p>
          <a:p>
            <a:r>
              <a:rPr lang="de-DE" dirty="0"/>
              <a:t>Nachnutzbar: </a:t>
            </a:r>
            <a:r>
              <a:rPr lang="de-DE" sz="1200" kern="1200" dirty="0">
                <a:solidFill>
                  <a:schemeClr val="tx1"/>
                </a:solidFill>
                <a:effectLst/>
                <a:latin typeface="+mn-lt"/>
                <a:ea typeface="+mn-ea"/>
                <a:cs typeface="+mn-cs"/>
              </a:rPr>
              <a:t>ausführliche Beschreibungen von Daten und Metadaten nötig (Dokumentation), Verwendung disziplinspezifische Standards, Angabe Lizenz (CC)</a:t>
            </a:r>
          </a:p>
          <a:p>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Auf dieses FAIR-Prinzip weisen auch die </a:t>
            </a:r>
            <a:r>
              <a:rPr lang="de-DE" sz="800" u="none" kern="1200" dirty="0">
                <a:solidFill>
                  <a:schemeClr val="tx1"/>
                </a:solidFill>
                <a:effectLst/>
                <a:latin typeface="+mn-lt"/>
                <a:ea typeface="+mn-ea"/>
                <a:cs typeface="+mn-cs"/>
                <a:hlinkClick r:id="rId3"/>
              </a:rPr>
              <a:t>‚Leitlinien zur Sicherung guter wissenschaftlicher Praxis</a:t>
            </a:r>
            <a:r>
              <a:rPr lang="de-DE" sz="800" u="none" kern="1200" dirty="0">
                <a:solidFill>
                  <a:schemeClr val="tx1"/>
                </a:solidFill>
                <a:effectLst/>
                <a:latin typeface="+mn-lt"/>
                <a:ea typeface="+mn-ea"/>
                <a:cs typeface="+mn-cs"/>
              </a:rPr>
              <a:t> (https://wissenschaftliche-integritaet.de/kodex/herstellung-von-offentlichem-zugang-zu-forschungsergebnissen/) hin, die für alle Einrichtungen, die DFG-Gelder erhalten, verpflichtend sind</a:t>
            </a:r>
            <a:endParaRPr lang="de-DE" u="non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41795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Oft gängige Praxis: obere Aussage </a:t>
            </a:r>
            <a:r>
              <a:rPr lang="de-DE" dirty="0">
                <a:sym typeface="Wingdings" panose="05000000000000000000" pitchFamily="2" charset="2"/>
              </a:rPr>
              <a:t>Folge: Datenverlust, Chaos, verschiedene Versionen, keine Nachnutzungsmöglichkeit</a:t>
            </a:r>
            <a:endParaRPr lang="de-DE" dirty="0"/>
          </a:p>
          <a:p>
            <a:endParaRPr lang="de-DE" dirty="0"/>
          </a:p>
          <a:p>
            <a:r>
              <a:rPr lang="de-DE" dirty="0"/>
              <a:t>Die untere Aussage wäre das Ziel, und ist auch gar nicht so schwer. Bsp. Über </a:t>
            </a:r>
            <a:r>
              <a:rPr lang="de-DE" dirty="0" err="1"/>
              <a:t>epub</a:t>
            </a:r>
            <a:r>
              <a:rPr lang="de-DE" dirty="0"/>
              <a:t>, das ich gleich noch zeige.</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11909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de-DE" dirty="0"/>
              <a:t>Zitat oben: Wiss. Besteht v.a. aus Erkenntnissen anderer, auf die aufgebaut wird. Alleine kommt man nicht weit. </a:t>
            </a:r>
            <a:r>
              <a:rPr lang="de-DE" dirty="0">
                <a:sym typeface="Wingdings" panose="05000000000000000000" pitchFamily="2" charset="2"/>
              </a:rPr>
              <a:t> Bereitstellung von FD macht Forschung schneller/effizienter</a:t>
            </a:r>
          </a:p>
          <a:p>
            <a:pPr marL="171450" indent="-171450">
              <a:buFont typeface="Arial" panose="020B0604020202020204" pitchFamily="34" charset="0"/>
              <a:buChar char="•"/>
            </a:pPr>
            <a:endParaRPr lang="de-DE" dirty="0">
              <a:sym typeface="Wingdings" panose="05000000000000000000" pitchFamily="2" charset="2"/>
            </a:endParaRPr>
          </a:p>
          <a:p>
            <a:pPr marL="171450" indent="-171450">
              <a:buFont typeface="Arial" panose="020B0604020202020204" pitchFamily="34" charset="0"/>
              <a:buChar char="•"/>
            </a:pPr>
            <a:r>
              <a:rPr lang="de-DE" dirty="0"/>
              <a:t>Ziel der Wiss. ist normalerweise die größtmögliche Verbreitung ihrer Ergebnisse/Namens</a:t>
            </a:r>
            <a:r>
              <a:rPr lang="de-DE" dirty="0">
                <a:sym typeface="Wingdings" panose="05000000000000000000" pitchFamily="2" charset="2"/>
              </a:rPr>
              <a:t> bei Veröffentlichung </a:t>
            </a:r>
            <a:r>
              <a:rPr lang="de-DE" dirty="0" err="1">
                <a:sym typeface="Wingdings" panose="05000000000000000000" pitchFamily="2" charset="2"/>
              </a:rPr>
              <a:t>Pub+FD</a:t>
            </a:r>
            <a:r>
              <a:rPr lang="de-DE" dirty="0">
                <a:sym typeface="Wingdings" panose="05000000000000000000" pitchFamily="2" charset="2"/>
              </a:rPr>
              <a:t> </a:t>
            </a:r>
            <a:r>
              <a:rPr lang="de-DE" dirty="0"/>
              <a:t>Wiss. könnte für</a:t>
            </a:r>
            <a:r>
              <a:rPr lang="de-DE" baseline="0" dirty="0"/>
              <a:t> gleiche Leistung doppelt zitiert werden: für FD und für Pub</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Pub häufiger zitiert, wenn FD auch veröffentlich, denn sie machen Pub/Forschung nachvollziehbar und transparent</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Einmalige oder sehr teure FD sollten nach Abschluss eines Projektes nicht abgelegt werden,</a:t>
            </a:r>
            <a:r>
              <a:rPr lang="de-DE" baseline="0" dirty="0">
                <a:sym typeface="Wingdings" panose="05000000000000000000" pitchFamily="2" charset="2"/>
              </a:rPr>
              <a:t></a:t>
            </a:r>
            <a:r>
              <a:rPr lang="de-DE" baseline="0" dirty="0"/>
              <a:t> sind wertvoll, </a:t>
            </a:r>
            <a:r>
              <a:rPr lang="de-DE" baseline="0" dirty="0">
                <a:sym typeface="Wingdings" panose="05000000000000000000" pitchFamily="2" charset="2"/>
              </a:rPr>
              <a:t></a:t>
            </a:r>
            <a:r>
              <a:rPr lang="de-DE" baseline="0" dirty="0"/>
              <a:t>weitere Forschungen können darauf aufbauen – Forschungen durch mich oder andere</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Öffentlich finanziert</a:t>
            </a:r>
            <a:r>
              <a:rPr lang="de-DE" baseline="0" dirty="0">
                <a:sym typeface="Wingdings" panose="05000000000000000000" pitchFamily="2" charset="2"/>
              </a:rPr>
              <a:t> somit sollte verantwortlich mit ihnen umgegangen werden</a:t>
            </a:r>
            <a:endParaRPr lang="de-DE" baseline="0" dirty="0"/>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Geldgeber/</a:t>
            </a:r>
            <a:r>
              <a:rPr lang="de-DE" baseline="0" dirty="0" err="1"/>
              <a:t>Zss</a:t>
            </a:r>
            <a:r>
              <a:rPr lang="de-DE" baseline="0" dirty="0"/>
              <a:t> fordern (Förderung Horizon2020 der </a:t>
            </a:r>
            <a:r>
              <a:rPr lang="de-DE" baseline="0" dirty="0" err="1"/>
              <a:t>Europ</a:t>
            </a:r>
            <a:r>
              <a:rPr lang="de-DE" baseline="0" dirty="0"/>
              <a:t>. Kommission verpflichtet zu Datenmanagementplan + größtmöglicher Veröff. der FD, auch DFG möchte Veröff.)</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Daten: maschinelle Rohdaten nicht geschützt, aber</a:t>
            </a:r>
          </a:p>
          <a:p>
            <a:r>
              <a:rPr lang="de-DE" dirty="0"/>
              <a:t>Aufbereitet (z.B. aufwendiges Diagramm daraus) aber schon</a:t>
            </a:r>
          </a:p>
          <a:p>
            <a:r>
              <a:rPr lang="de-DE" dirty="0"/>
              <a:t>Sprachwerke, </a:t>
            </a:r>
            <a:r>
              <a:rPr lang="de-DE" dirty="0" err="1"/>
              <a:t>z.b.</a:t>
            </a:r>
            <a:r>
              <a:rPr lang="de-DE" dirty="0"/>
              <a:t> Texte/Aufsätze</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3CC40-D754-4B58-89D2-178A68EFF4B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198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aseline="0" dirty="0">
                <a:solidFill>
                  <a:prstClr val="black"/>
                </a:solidFill>
                <a:latin typeface="Verdana" pitchFamily="34" charset="0"/>
              </a:rPr>
              <a:t>Dieser Journal IF wird in der Datenbank Web </a:t>
            </a:r>
            <a:r>
              <a:rPr lang="de-DE" sz="1200" baseline="0" dirty="0" err="1">
                <a:solidFill>
                  <a:prstClr val="black"/>
                </a:solidFill>
                <a:latin typeface="Verdana" pitchFamily="34" charset="0"/>
              </a:rPr>
              <a:t>of</a:t>
            </a:r>
            <a:r>
              <a:rPr lang="de-DE" sz="1200" baseline="0" dirty="0">
                <a:solidFill>
                  <a:prstClr val="black"/>
                </a:solidFill>
                <a:latin typeface="Verdana" pitchFamily="34" charset="0"/>
              </a:rPr>
              <a:t> Science des Unternehmens </a:t>
            </a:r>
            <a:r>
              <a:rPr lang="de-DE" dirty="0" err="1"/>
              <a:t>Clarivate</a:t>
            </a:r>
            <a:r>
              <a:rPr lang="de-DE" dirty="0"/>
              <a:t> Analytics</a:t>
            </a:r>
            <a:r>
              <a:rPr lang="de-DE" sz="1200" baseline="0" dirty="0">
                <a:solidFill>
                  <a:prstClr val="black"/>
                </a:solidFill>
                <a:latin typeface="Verdana" pitchFamily="34" charset="0"/>
              </a:rPr>
              <a:t> bereitgestellt. Die nimmt auch schon eine Auswahl vor, es haben also nicht alle </a:t>
            </a:r>
            <a:r>
              <a:rPr lang="de-DE" sz="1200" baseline="0" dirty="0" err="1">
                <a:solidFill>
                  <a:prstClr val="black"/>
                </a:solidFill>
                <a:latin typeface="Verdana" pitchFamily="34" charset="0"/>
              </a:rPr>
              <a:t>Zss</a:t>
            </a:r>
            <a:r>
              <a:rPr lang="de-DE" sz="1200" baseline="0" dirty="0">
                <a:solidFill>
                  <a:prstClr val="black"/>
                </a:solidFill>
                <a:latin typeface="Verdana" pitchFamily="34" charset="0"/>
              </a:rPr>
              <a:t>. einen Journal IF. Räuberische </a:t>
            </a:r>
            <a:r>
              <a:rPr lang="de-DE" sz="1200" baseline="0" dirty="0" err="1">
                <a:solidFill>
                  <a:prstClr val="black"/>
                </a:solidFill>
                <a:latin typeface="Verdana" pitchFamily="34" charset="0"/>
              </a:rPr>
              <a:t>Zss</a:t>
            </a:r>
            <a:r>
              <a:rPr lang="de-DE" sz="1200" baseline="0" dirty="0">
                <a:solidFill>
                  <a:prstClr val="black"/>
                </a:solidFill>
                <a:latin typeface="Verdana" pitchFamily="34" charset="0"/>
              </a:rPr>
              <a:t> werben ggf. mit „IF“, der ist aber aus anderen Berechnungen entstanden, es ist nicht der „offizielle“ IF, den man erwartet</a:t>
            </a:r>
          </a:p>
          <a:p>
            <a:endParaRPr lang="de-DE" dirty="0"/>
          </a:p>
          <a:p>
            <a:endParaRPr lang="de-DE" dirty="0"/>
          </a:p>
          <a:p>
            <a:r>
              <a:rPr lang="de-DE" dirty="0"/>
              <a:t>Klick oben auf Journal </a:t>
            </a:r>
            <a:r>
              <a:rPr lang="de-DE" dirty="0" err="1"/>
              <a:t>Citation</a:t>
            </a:r>
            <a:r>
              <a:rPr lang="de-DE" dirty="0"/>
              <a:t> Reports</a:t>
            </a:r>
          </a:p>
        </p:txBody>
      </p:sp>
      <p:sp>
        <p:nvSpPr>
          <p:cNvPr id="4" name="Foliennummernplatzhalter 3"/>
          <p:cNvSpPr>
            <a:spLocks noGrp="1"/>
          </p:cNvSpPr>
          <p:nvPr>
            <p:ph type="sldNum" sz="quarter" idx="5"/>
          </p:nvPr>
        </p:nvSpPr>
        <p:spPr/>
        <p:txBody>
          <a:bodyPr/>
          <a:lstStyle/>
          <a:p>
            <a:fld id="{B8E3CC40-D754-4B58-89D2-178A68EFF4B5}" type="slidenum">
              <a:rPr lang="de-DE" smtClean="0"/>
              <a:t>8</a:t>
            </a:fld>
            <a:endParaRPr lang="de-DE"/>
          </a:p>
        </p:txBody>
      </p:sp>
    </p:spTree>
    <p:extLst>
      <p:ext uri="{BB962C8B-B14F-4D97-AF65-F5344CB8AC3E}">
        <p14:creationId xmlns:p14="http://schemas.microsoft.com/office/powerpoint/2010/main" val="31001967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E3CC40-D754-4B58-89D2-178A68EFF4B5}" type="slidenum">
              <a:rPr lang="de-DE" smtClean="0"/>
              <a:t>80</a:t>
            </a:fld>
            <a:endParaRPr lang="de-DE"/>
          </a:p>
        </p:txBody>
      </p:sp>
    </p:spTree>
    <p:extLst>
      <p:ext uri="{BB962C8B-B14F-4D97-AF65-F5344CB8AC3E}">
        <p14:creationId xmlns:p14="http://schemas.microsoft.com/office/powerpoint/2010/main" val="8730220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a:lnSpc>
                <a:spcPct val="150000"/>
              </a:lnSpc>
              <a:defRPr/>
            </a:pPr>
            <a:r>
              <a:rPr lang="de-DE" dirty="0"/>
              <a:t>personenbezogene Daten= alle Daten, die sich auf eine identifizierte oder identifizierbare natürliche Person beziehen. Z.B. über Namen, </a:t>
            </a:r>
            <a:r>
              <a:rPr lang="de-DE" dirty="0" err="1"/>
              <a:t>TelNr</a:t>
            </a:r>
            <a:r>
              <a:rPr lang="de-DE" dirty="0"/>
              <a:t>, Kundennummer, Aussehen, IP-Adresse lässt sich ein bestimmter Mensch identifizieren. Auch nicht ganz eindeutige Infos können unter </a:t>
            </a:r>
            <a:r>
              <a:rPr lang="de-DE" dirty="0" err="1"/>
              <a:t>personenbez</a:t>
            </a:r>
            <a:r>
              <a:rPr lang="de-DE" dirty="0"/>
              <a:t>. Daten fallen. </a:t>
            </a:r>
          </a:p>
          <a:p>
            <a:pPr defTabSz="990478">
              <a:lnSpc>
                <a:spcPct val="150000"/>
              </a:lnSpc>
              <a:defRPr/>
            </a:pPr>
            <a:endParaRPr lang="de-DE" dirty="0"/>
          </a:p>
          <a:p>
            <a:pPr defTabSz="990478">
              <a:lnSpc>
                <a:spcPct val="150000"/>
              </a:lnSpc>
              <a:defRPr/>
            </a:pPr>
            <a:r>
              <a:rPr lang="de-DE" dirty="0"/>
              <a:t>(Die </a:t>
            </a:r>
            <a:r>
              <a:rPr lang="de-DE" b="1" dirty="0"/>
              <a:t>Verarbeitung</a:t>
            </a:r>
            <a:r>
              <a:rPr lang="de-DE" dirty="0"/>
              <a:t> solcher Daten ist nur rechtmäßig, wenn eine der Bedingungen des </a:t>
            </a:r>
            <a:r>
              <a:rPr lang="de-DE" dirty="0">
                <a:hlinkClick r:id="rId3"/>
              </a:rPr>
              <a:t>Art. 6 Abs. 1 </a:t>
            </a:r>
            <a:r>
              <a:rPr lang="de-DE" dirty="0" err="1">
                <a:hlinkClick r:id="rId3"/>
              </a:rPr>
              <a:t>lit</a:t>
            </a:r>
            <a:r>
              <a:rPr lang="de-DE" dirty="0">
                <a:hlinkClick r:id="rId3"/>
              </a:rPr>
              <a:t>. a bis f DSGVO</a:t>
            </a:r>
            <a:r>
              <a:rPr lang="de-DE" dirty="0"/>
              <a:t> erfüllt ist. (z.B. Einwilligung, für Vertragserfüllung erforderlich, für Erfüllung einer rechtlichen Verpflichtung erforderlich</a:t>
            </a:r>
          </a:p>
          <a:p>
            <a:pPr defTabSz="990478">
              <a:lnSpc>
                <a:spcPct val="150000"/>
              </a:lnSpc>
              <a:defRPr/>
            </a:pPr>
            <a:endParaRPr lang="de-DE" dirty="0"/>
          </a:p>
          <a:p>
            <a:pPr defTabSz="990478">
              <a:lnSpc>
                <a:spcPct val="150000"/>
              </a:lnSpc>
              <a:defRPr/>
            </a:pPr>
            <a:r>
              <a:rPr lang="de-DE" b="1" dirty="0"/>
              <a:t>(Besonders schutzwürdig </a:t>
            </a:r>
            <a:r>
              <a:rPr lang="de-DE" dirty="0"/>
              <a:t>sind Angaben zur rassischen und ethnischen Herkunft, zu politischen Meinungen, zu religiösen oder weltanschauliche Überzeugungen, zu einer Gewerkschaftszugehörigkeit, zur Gesundheit, zum Sexualleben oder sexuellen Orientierung sowie genetische und biometrische Daten (</a:t>
            </a:r>
            <a:r>
              <a:rPr lang="de-DE" dirty="0">
                <a:hlinkClick r:id="rId4"/>
              </a:rPr>
              <a:t>Art. 9 Abs. 1 DSGVO</a:t>
            </a:r>
            <a:r>
              <a:rPr lang="de-DE" dirty="0"/>
              <a:t>). Die Verarbeitung dieser Daten ist nur in Ausnahmefällen </a:t>
            </a:r>
            <a:r>
              <a:rPr lang="de-DE" sz="1200" dirty="0"/>
              <a:t>erlaubt</a:t>
            </a:r>
            <a:r>
              <a:rPr lang="de-DE" dirty="0"/>
              <a:t> </a:t>
            </a:r>
            <a:r>
              <a:rPr lang="de-DE" sz="1050" dirty="0"/>
              <a:t>(((z.B. mit Einwilligung </a:t>
            </a:r>
            <a:r>
              <a:rPr lang="en-US" sz="1050" dirty="0">
                <a:hlinkClick r:id="rId4"/>
              </a:rPr>
              <a:t>Art. 9 Abs. 2 lit. a DSGVO</a:t>
            </a:r>
            <a:r>
              <a:rPr lang="en-US" sz="1050" dirty="0"/>
              <a:t> </a:t>
            </a:r>
            <a:r>
              <a:rPr lang="en-US" sz="1050" dirty="0" err="1"/>
              <a:t>oder</a:t>
            </a:r>
            <a:r>
              <a:rPr lang="en-US" sz="1050" dirty="0"/>
              <a:t> </a:t>
            </a:r>
            <a:r>
              <a:rPr lang="en-US" sz="1050" dirty="0" err="1"/>
              <a:t>durch</a:t>
            </a:r>
            <a:r>
              <a:rPr lang="en-US" sz="1050" dirty="0"/>
              <a:t> </a:t>
            </a:r>
            <a:r>
              <a:rPr lang="en-US" sz="1050" dirty="0" err="1"/>
              <a:t>einen</a:t>
            </a:r>
            <a:r>
              <a:rPr lang="en-US" sz="1050" dirty="0"/>
              <a:t> </a:t>
            </a:r>
            <a:r>
              <a:rPr lang="en-US" sz="1050" dirty="0" err="1"/>
              <a:t>weiteren</a:t>
            </a:r>
            <a:r>
              <a:rPr lang="en-US" sz="1050" dirty="0"/>
              <a:t> </a:t>
            </a:r>
            <a:r>
              <a:rPr lang="de-DE" sz="1050" dirty="0"/>
              <a:t>Erlaubnistatbestand des </a:t>
            </a:r>
            <a:r>
              <a:rPr lang="de-DE" sz="1050" dirty="0">
                <a:hlinkClick r:id="rId4"/>
              </a:rPr>
              <a:t>Art. 9 Abs. 2 DSGVO</a:t>
            </a:r>
            <a:r>
              <a:rPr lang="de-DE" sz="1050" dirty="0"/>
              <a:t>))))</a:t>
            </a:r>
          </a:p>
          <a:p>
            <a:pPr defTabSz="990478">
              <a:lnSpc>
                <a:spcPct val="150000"/>
              </a:lnSpc>
              <a:defRPr/>
            </a:pPr>
            <a:endParaRPr lang="de-DE" b="0" dirty="0"/>
          </a:p>
          <a:p>
            <a:pPr defTabSz="990478">
              <a:lnSpc>
                <a:spcPct val="150000"/>
              </a:lnSpc>
              <a:defRPr/>
            </a:pPr>
            <a:endParaRPr lang="de-DE" b="0" dirty="0"/>
          </a:p>
          <a:p>
            <a:pPr marL="171450" indent="-171450" defTabSz="990478">
              <a:lnSpc>
                <a:spcPct val="150000"/>
              </a:lnSpc>
              <a:buFont typeface="Wingdings" panose="05000000000000000000" pitchFamily="2" charset="2"/>
              <a:buChar char="à"/>
              <a:defRPr/>
            </a:pPr>
            <a:r>
              <a:rPr lang="de-DE" b="0" dirty="0"/>
              <a:t>Aber sowieso auch schon bei jeder Erhebung und Verarbeitung, nicht erst bei Veröff. der Daten Vorgaben des Datenschutzes beachten. </a:t>
            </a:r>
          </a:p>
          <a:p>
            <a:pPr marL="171450" indent="-171450" defTabSz="990478">
              <a:lnSpc>
                <a:spcPct val="150000"/>
              </a:lnSpc>
              <a:buFont typeface="Wingdings" panose="05000000000000000000" pitchFamily="2" charset="2"/>
              <a:buChar char="à"/>
              <a:defRPr/>
            </a:pPr>
            <a:r>
              <a:rPr lang="de-DE" b="0" dirty="0"/>
              <a:t>Wenn möglich, bald anonymisieren, um damit nicht mehr dem Datenschutz zu unterliegen</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84347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E3CC40-D754-4B58-89D2-178A68EFF4B5}" type="slidenum">
              <a:rPr lang="de-DE" smtClean="0"/>
              <a:t>82</a:t>
            </a:fld>
            <a:endParaRPr lang="de-DE"/>
          </a:p>
        </p:txBody>
      </p:sp>
    </p:spTree>
    <p:extLst>
      <p:ext uri="{BB962C8B-B14F-4D97-AF65-F5344CB8AC3E}">
        <p14:creationId xmlns:p14="http://schemas.microsoft.com/office/powerpoint/2010/main" val="27367403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Alle Arten Werke (</a:t>
            </a:r>
            <a:r>
              <a:rPr lang="de-DE" dirty="0" err="1"/>
              <a:t>Diss</a:t>
            </a:r>
            <a:r>
              <a:rPr lang="de-DE" dirty="0"/>
              <a:t>, Unterrichtsmaterial, Artikel, Monografien) + FD (</a:t>
            </a:r>
            <a:r>
              <a:rPr lang="de-DE" dirty="0" err="1"/>
              <a:t>z.b.</a:t>
            </a:r>
            <a:r>
              <a:rPr lang="de-DE" dirty="0"/>
              <a:t> Experimente, Datensätze, Audios, Videos, Bilder oder Software) können veröffentlicht werden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19063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8E3CC40-D754-4B58-89D2-178A68EFF4B5}" type="slidenum">
              <a:rPr lang="de-DE" smtClean="0"/>
              <a:t>84</a:t>
            </a:fld>
            <a:endParaRPr lang="de-DE"/>
          </a:p>
        </p:txBody>
      </p:sp>
    </p:spTree>
    <p:extLst>
      <p:ext uri="{BB962C8B-B14F-4D97-AF65-F5344CB8AC3E}">
        <p14:creationId xmlns:p14="http://schemas.microsoft.com/office/powerpoint/2010/main" val="7669361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Genaue Anleitung und Hilfe zu FD am Publikationsserver, </a:t>
            </a:r>
            <a:r>
              <a:rPr lang="de-DE" dirty="0" err="1"/>
              <a:t>zB</a:t>
            </a:r>
            <a:r>
              <a:rPr lang="de-DE" dirty="0"/>
              <a:t>. </a:t>
            </a:r>
            <a:r>
              <a:rPr lang="de-DE" sz="1200" baseline="0" dirty="0"/>
              <a:t>wie man FD in den PS aufnimmt</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59216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auf Seiten der </a:t>
            </a:r>
            <a:r>
              <a:rPr lang="de-DE" dirty="0" err="1"/>
              <a:t>Bib</a:t>
            </a:r>
            <a:r>
              <a:rPr lang="de-DE" dirty="0"/>
              <a:t> unter El. Publ. : Infos zu FD allgemein + sehr ausführlicher, engl. Kurs FDM</a:t>
            </a:r>
          </a:p>
          <a:p>
            <a:r>
              <a:rPr lang="de-DE" dirty="0"/>
              <a:t>Neu: </a:t>
            </a:r>
            <a:r>
              <a:rPr lang="de-DE" dirty="0" err="1"/>
              <a:t>DataHub</a:t>
            </a:r>
            <a:r>
              <a:rPr lang="de-DE" dirty="0"/>
              <a:t> als zentrale Stelle geschaffen, weil FDM wichtiger wird. Sophie </a:t>
            </a:r>
            <a:r>
              <a:rPr lang="de-DE" dirty="0" err="1"/>
              <a:t>Stolzenberger</a:t>
            </a: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024680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Chemotion</a:t>
            </a:r>
            <a:endParaRPr lang="de-DE" dirty="0"/>
          </a:p>
          <a:p>
            <a:r>
              <a:rPr lang="de-DE" dirty="0" err="1"/>
              <a:t>eLabFTW</a:t>
            </a:r>
            <a:endParaRPr lang="de-DE" dirty="0"/>
          </a:p>
        </p:txBody>
      </p:sp>
      <p:sp>
        <p:nvSpPr>
          <p:cNvPr id="4" name="Foliennummernplatzhalter 3"/>
          <p:cNvSpPr>
            <a:spLocks noGrp="1"/>
          </p:cNvSpPr>
          <p:nvPr>
            <p:ph type="sldNum" sz="quarter" idx="5"/>
          </p:nvPr>
        </p:nvSpPr>
        <p:spPr/>
        <p:txBody>
          <a:bodyPr/>
          <a:lstStyle/>
          <a:p>
            <a:fld id="{B8E3CC40-D754-4B58-89D2-178A68EFF4B5}" type="slidenum">
              <a:rPr lang="de-DE" smtClean="0"/>
              <a:t>87</a:t>
            </a:fld>
            <a:endParaRPr lang="de-DE"/>
          </a:p>
        </p:txBody>
      </p:sp>
    </p:spTree>
    <p:extLst>
      <p:ext uri="{BB962C8B-B14F-4D97-AF65-F5344CB8AC3E}">
        <p14:creationId xmlns:p14="http://schemas.microsoft.com/office/powerpoint/2010/main" val="22488612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33944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Fragen wenden Sie sich jederzeit gerne an Hr. Dr. </a:t>
            </a:r>
            <a:r>
              <a:rPr lang="de-DE" dirty="0" err="1"/>
              <a:t>Deinzer</a:t>
            </a:r>
            <a:r>
              <a:rPr lang="de-DE" dirty="0"/>
              <a:t> oder mich</a:t>
            </a:r>
          </a:p>
          <a:p>
            <a:endParaRPr lang="de-DE" dirty="0"/>
          </a:p>
          <a:p>
            <a:r>
              <a:rPr lang="de-DE"/>
              <a:t>Jetzt Fragen?</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8330-827C-437C-8DD9-E1CB012D965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0720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Bsp. Für </a:t>
            </a:r>
            <a:r>
              <a:rPr lang="de-DE" dirty="0" err="1"/>
              <a:t>Zss</a:t>
            </a:r>
            <a:r>
              <a:rPr lang="de-DE" dirty="0"/>
              <a:t> in Chemie. </a:t>
            </a:r>
          </a:p>
          <a:p>
            <a:r>
              <a:rPr lang="de-DE" dirty="0"/>
              <a:t>Detailauswertungen bei Klick auf eine </a:t>
            </a:r>
            <a:r>
              <a:rPr lang="de-DE" dirty="0" err="1"/>
              <a:t>Zs</a:t>
            </a:r>
            <a:endParaRPr lang="de-DE" dirty="0"/>
          </a:p>
          <a:p>
            <a:endParaRPr lang="de-DE" dirty="0"/>
          </a:p>
          <a:p>
            <a:r>
              <a:rPr lang="de-DE" dirty="0"/>
              <a:t>Jetzt weiter zur Zeitschriftenkrise: Vielleicht überlegen Sie mal, um wie viel Prozent sich die wiss. </a:t>
            </a:r>
            <a:r>
              <a:rPr lang="de-DE" dirty="0" err="1"/>
              <a:t>Zss</a:t>
            </a:r>
            <a:r>
              <a:rPr lang="de-DE" dirty="0"/>
              <a:t> verteuert haben könnten die letzten Jahre?</a:t>
            </a:r>
          </a:p>
        </p:txBody>
      </p:sp>
      <p:sp>
        <p:nvSpPr>
          <p:cNvPr id="4" name="Foliennummernplatzhalter 3"/>
          <p:cNvSpPr>
            <a:spLocks noGrp="1"/>
          </p:cNvSpPr>
          <p:nvPr>
            <p:ph type="sldNum" sz="quarter" idx="5"/>
          </p:nvPr>
        </p:nvSpPr>
        <p:spPr/>
        <p:txBody>
          <a:bodyPr/>
          <a:lstStyle/>
          <a:p>
            <a:fld id="{B8E3CC40-D754-4B58-89D2-178A68EFF4B5}" type="slidenum">
              <a:rPr lang="de-DE" smtClean="0"/>
              <a:t>9</a:t>
            </a:fld>
            <a:endParaRPr lang="de-DE"/>
          </a:p>
        </p:txBody>
      </p:sp>
    </p:spTree>
    <p:extLst>
      <p:ext uri="{BB962C8B-B14F-4D97-AF65-F5344CB8AC3E}">
        <p14:creationId xmlns:p14="http://schemas.microsoft.com/office/powerpoint/2010/main" val="3422162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609600" y="6356351"/>
            <a:ext cx="2844800" cy="365125"/>
          </a:xfrm>
          <a:prstGeom prst="rect">
            <a:avLst/>
          </a:prstGeom>
        </p:spPr>
        <p:txBody>
          <a:bodyPr/>
          <a:lstStyle/>
          <a:p>
            <a:endParaRPr lang="de-DE"/>
          </a:p>
        </p:txBody>
      </p:sp>
      <p:sp>
        <p:nvSpPr>
          <p:cNvPr id="12" name="Rectangle 16"/>
          <p:cNvSpPr txBox="1">
            <a:spLocks noChangeArrowheads="1"/>
          </p:cNvSpPr>
          <p:nvPr/>
        </p:nvSpPr>
        <p:spPr bwMode="auto">
          <a:xfrm>
            <a:off x="7031603" y="692151"/>
            <a:ext cx="4303184" cy="504825"/>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a:lnSpc>
                <a:spcPts val="1200"/>
              </a:lnSpc>
              <a:defRPr sz="1200" b="1">
                <a:latin typeface="+mn-lt"/>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de-DE" sz="1200" b="1" i="0" u="none" strike="noStrike" kern="1200" cap="none" spc="0" normalizeH="0" baseline="0" noProof="0" dirty="0">
                <a:ln>
                  <a:noFill/>
                </a:ln>
                <a:solidFill>
                  <a:schemeClr val="tx1">
                    <a:tint val="75000"/>
                  </a:schemeClr>
                </a:solidFill>
                <a:effectLst/>
                <a:uLnTx/>
                <a:uFillTx/>
                <a:latin typeface="+mn-lt"/>
                <a:ea typeface="+mn-ea"/>
                <a:cs typeface="+mn-cs"/>
              </a:rPr>
              <a:t>Dr. Max Mustermann</a:t>
            </a:r>
            <a:br>
              <a:rPr kumimoji="0" lang="de-DE" sz="1200" b="1" i="0" u="none" strike="noStrike" kern="1200" cap="none" spc="0" normalizeH="0" baseline="0" noProof="0" dirty="0">
                <a:ln>
                  <a:noFill/>
                </a:ln>
                <a:solidFill>
                  <a:schemeClr val="tx1">
                    <a:tint val="75000"/>
                  </a:schemeClr>
                </a:solidFill>
                <a:effectLst/>
                <a:uLnTx/>
                <a:uFillTx/>
                <a:latin typeface="+mn-lt"/>
                <a:ea typeface="+mn-ea"/>
                <a:cs typeface="+mn-cs"/>
              </a:rPr>
            </a:br>
            <a:r>
              <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rPr>
              <a:t>Referat Kommunikation &amp; Marketing </a:t>
            </a:r>
            <a:br>
              <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rPr>
            </a:br>
            <a:r>
              <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rPr>
              <a:t>Verwaltung</a:t>
            </a:r>
          </a:p>
        </p:txBody>
      </p:sp>
      <p:grpSp>
        <p:nvGrpSpPr>
          <p:cNvPr id="13" name="Group 27"/>
          <p:cNvGrpSpPr>
            <a:grpSpLocks/>
          </p:cNvGrpSpPr>
          <p:nvPr/>
        </p:nvGrpSpPr>
        <p:grpSpPr bwMode="auto">
          <a:xfrm>
            <a:off x="0" y="1"/>
            <a:ext cx="12192000" cy="6858000"/>
            <a:chOff x="0" y="0"/>
            <a:chExt cx="5760" cy="4320"/>
          </a:xfrm>
        </p:grpSpPr>
        <p:pic>
          <p:nvPicPr>
            <p:cNvPr id="14" name="Picture 25"/>
            <p:cNvPicPr>
              <a:picLocks noChangeAspect="1" noChangeArrowheads="1"/>
            </p:cNvPicPr>
            <p:nvPr userDrawn="1"/>
          </p:nvPicPr>
          <p:blipFill>
            <a:blip r:embed="rId2" cstate="print"/>
            <a:srcRect/>
            <a:stretch>
              <a:fillRect/>
            </a:stretch>
          </p:blipFill>
          <p:spPr bwMode="auto">
            <a:xfrm>
              <a:off x="0" y="3007"/>
              <a:ext cx="3065" cy="1313"/>
            </a:xfrm>
            <a:prstGeom prst="rect">
              <a:avLst/>
            </a:prstGeom>
            <a:noFill/>
          </p:spPr>
        </p:pic>
        <p:sp>
          <p:nvSpPr>
            <p:cNvPr id="15" name="Rectangle 15"/>
            <p:cNvSpPr>
              <a:spLocks noChangeArrowheads="1"/>
            </p:cNvSpPr>
            <p:nvPr userDrawn="1"/>
          </p:nvSpPr>
          <p:spPr bwMode="auto">
            <a:xfrm>
              <a:off x="2" y="0"/>
              <a:ext cx="5758" cy="2880"/>
            </a:xfrm>
            <a:prstGeom prst="rect">
              <a:avLst/>
            </a:prstGeom>
            <a:solidFill>
              <a:schemeClr val="bg1">
                <a:lumMod val="75000"/>
              </a:schemeClr>
            </a:solidFill>
            <a:ln w="9525">
              <a:noFill/>
              <a:miter lim="800000"/>
              <a:headEnd/>
              <a:tailEnd/>
            </a:ln>
            <a:effectLst/>
          </p:spPr>
          <p:txBody>
            <a:bodyPr wrap="none" lIns="0" tIns="0" rIns="0" bIns="0" anchor="ctr"/>
            <a:lstStyle/>
            <a:p>
              <a:pPr algn="ctr"/>
              <a:endParaRPr lang="de-DE" sz="1800"/>
            </a:p>
          </p:txBody>
        </p:sp>
      </p:grpSp>
      <p:sp>
        <p:nvSpPr>
          <p:cNvPr id="16" name="Rechteck 15"/>
          <p:cNvSpPr/>
          <p:nvPr/>
        </p:nvSpPr>
        <p:spPr>
          <a:xfrm>
            <a:off x="4190987" y="4572008"/>
            <a:ext cx="8001013" cy="928694"/>
          </a:xfrm>
          <a:prstGeom prst="rect">
            <a:avLst/>
          </a:prstGeom>
          <a:solidFill>
            <a:srgbClr val="A46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3" name="Textplatzhalter 22"/>
          <p:cNvSpPr>
            <a:spLocks noGrp="1"/>
          </p:cNvSpPr>
          <p:nvPr>
            <p:ph type="body" sz="quarter" idx="11" hasCustomPrompt="1"/>
          </p:nvPr>
        </p:nvSpPr>
        <p:spPr>
          <a:xfrm>
            <a:off x="4095789" y="2357430"/>
            <a:ext cx="7715251" cy="500066"/>
          </a:xfrm>
          <a:prstGeom prst="rect">
            <a:avLst/>
          </a:prstGeom>
        </p:spPr>
        <p:txBody>
          <a:bodyPr>
            <a:noAutofit/>
          </a:bodyPr>
          <a:lstStyle>
            <a:lvl1pPr marL="0" indent="0">
              <a:defRPr sz="2600" baseline="0">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Titel des Vortrags</a:t>
            </a:r>
          </a:p>
        </p:txBody>
      </p:sp>
      <p:sp>
        <p:nvSpPr>
          <p:cNvPr id="24" name="Textplatzhalter 22"/>
          <p:cNvSpPr>
            <a:spLocks noGrp="1"/>
          </p:cNvSpPr>
          <p:nvPr>
            <p:ph type="body" sz="quarter" idx="12" hasCustomPrompt="1"/>
          </p:nvPr>
        </p:nvSpPr>
        <p:spPr>
          <a:xfrm>
            <a:off x="4095736" y="2857496"/>
            <a:ext cx="8096264" cy="500066"/>
          </a:xfrm>
          <a:prstGeom prst="rect">
            <a:avLst/>
          </a:prstGeom>
        </p:spPr>
        <p:txBody>
          <a:bodyPr>
            <a:noAutofit/>
          </a:bodyPr>
          <a:lstStyle>
            <a:lvl1pPr>
              <a:defRPr sz="26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Untertitel</a:t>
            </a:r>
          </a:p>
        </p:txBody>
      </p:sp>
      <p:sp>
        <p:nvSpPr>
          <p:cNvPr id="11" name="Textfeld 10"/>
          <p:cNvSpPr txBox="1"/>
          <p:nvPr/>
        </p:nvSpPr>
        <p:spPr>
          <a:xfrm>
            <a:off x="4095751" y="3565525"/>
            <a:ext cx="8096249" cy="1246188"/>
          </a:xfrm>
          <a:prstGeom prst="rect">
            <a:avLst/>
          </a:prstGeom>
          <a:noFill/>
        </p:spPr>
        <p:txBody>
          <a:bodyPr>
            <a:spAutoFit/>
          </a:bodyPr>
          <a:lstStyle/>
          <a:p>
            <a:pPr fontAlgn="auto">
              <a:spcBef>
                <a:spcPts val="0"/>
              </a:spcBef>
              <a:spcAft>
                <a:spcPts val="0"/>
              </a:spcAft>
              <a:defRPr/>
            </a:pPr>
            <a:r>
              <a:rPr lang="de-DE" sz="1800" dirty="0">
                <a:latin typeface="Verdana" panose="020B0604030504040204" pitchFamily="34" charset="0"/>
                <a:ea typeface="Verdana" panose="020B0604030504040204" pitchFamily="34" charset="0"/>
                <a:cs typeface="Verdana" panose="020B0604030504040204" pitchFamily="34" charset="0"/>
              </a:rPr>
              <a:t>Cornelia Lang</a:t>
            </a:r>
            <a:br>
              <a:rPr lang="de-DE" sz="1800" dirty="0">
                <a:latin typeface="Verdana" panose="020B0604030504040204" pitchFamily="34" charset="0"/>
                <a:ea typeface="Verdana" panose="020B0604030504040204" pitchFamily="34" charset="0"/>
                <a:cs typeface="Verdana" panose="020B0604030504040204" pitchFamily="34" charset="0"/>
              </a:rPr>
            </a:br>
            <a:r>
              <a:rPr lang="de-DE" sz="1800" dirty="0">
                <a:latin typeface="Verdana" panose="020B0604030504040204" pitchFamily="34" charset="0"/>
                <a:ea typeface="Verdana" panose="020B0604030504040204" pitchFamily="34" charset="0"/>
                <a:cs typeface="Verdana" panose="020B0604030504040204" pitchFamily="34" charset="0"/>
              </a:rPr>
              <a:t>Elektronisches Publizieren und Open</a:t>
            </a:r>
            <a:r>
              <a:rPr lang="de-DE" sz="1800" baseline="0" dirty="0">
                <a:latin typeface="Verdana" panose="020B0604030504040204" pitchFamily="34" charset="0"/>
                <a:ea typeface="Verdana" panose="020B0604030504040204" pitchFamily="34" charset="0"/>
                <a:cs typeface="Verdana" panose="020B0604030504040204" pitchFamily="34" charset="0"/>
              </a:rPr>
              <a:t> Access</a:t>
            </a:r>
            <a:endParaRPr lang="de-DE" sz="1800" dirty="0">
              <a:latin typeface="Verdana" panose="020B0604030504040204" pitchFamily="34" charset="0"/>
              <a:ea typeface="Verdana" panose="020B0604030504040204" pitchFamily="34" charset="0"/>
              <a:cs typeface="Verdana" panose="020B0604030504040204" pitchFamily="34" charset="0"/>
            </a:endParaRPr>
          </a:p>
          <a:p>
            <a:pPr fontAlgn="auto">
              <a:lnSpc>
                <a:spcPct val="150000"/>
              </a:lnSpc>
              <a:spcBef>
                <a:spcPts val="0"/>
              </a:spcBef>
              <a:spcAft>
                <a:spcPts val="0"/>
              </a:spcAft>
              <a:defRPr/>
            </a:pPr>
            <a:r>
              <a:rPr lang="de-DE" sz="1400" b="1" dirty="0">
                <a:latin typeface="Verdana" panose="020B0604030504040204" pitchFamily="34" charset="0"/>
                <a:ea typeface="Verdana" panose="020B0604030504040204" pitchFamily="34" charset="0"/>
                <a:cs typeface="Verdana" panose="020B0604030504040204" pitchFamily="34" charset="0"/>
              </a:rPr>
              <a:t>UNIVERSITÄTSBIBLIOTHEK</a:t>
            </a:r>
          </a:p>
          <a:p>
            <a:pPr>
              <a:defRPr/>
            </a:pPr>
            <a:endParaRPr lang="de-DE" sz="1800" dirty="0">
              <a:latin typeface="Verdana" pitchFamily="34" charset="0"/>
            </a:endParaRPr>
          </a:p>
        </p:txBody>
      </p:sp>
      <p:sp>
        <p:nvSpPr>
          <p:cNvPr id="2" name="Foliennummernplatzhalter 1"/>
          <p:cNvSpPr>
            <a:spLocks noGrp="1"/>
          </p:cNvSpPr>
          <p:nvPr>
            <p:ph type="sldNum" sz="quarter" idx="13"/>
          </p:nvPr>
        </p:nvSpPr>
        <p:spPr/>
        <p:txBody>
          <a:bodyPr/>
          <a:lstStyle/>
          <a:p>
            <a:fld id="{4216277B-9607-44BE-A1ED-4FEAE3E992E7}" type="slidenum">
              <a:rPr lang="de-DE" smtClean="0"/>
              <a:pPr/>
              <a:t>‹Nr.›</a:t>
            </a:fld>
            <a:endParaRPr lang="de-DE"/>
          </a:p>
        </p:txBody>
      </p:sp>
    </p:spTree>
    <p:extLst>
      <p:ext uri="{BB962C8B-B14F-4D97-AF65-F5344CB8AC3E}">
        <p14:creationId xmlns:p14="http://schemas.microsoft.com/office/powerpoint/2010/main" val="347517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Inhaltsplatzhalter 2"/>
          <p:cNvSpPr>
            <a:spLocks noGrp="1"/>
          </p:cNvSpPr>
          <p:nvPr>
            <p:ph sz="half" idx="1" hasCustomPrompt="1"/>
          </p:nvPr>
        </p:nvSpPr>
        <p:spPr>
          <a:xfrm>
            <a:off x="1775520" y="2340000"/>
            <a:ext cx="9601067" cy="3851250"/>
          </a:xfrm>
          <a:prstGeom prst="rect">
            <a:avLst/>
          </a:prstGeom>
        </p:spPr>
        <p:txBody>
          <a:bodyPr>
            <a:normAutofit/>
          </a:bodyPr>
          <a:lstStyle>
            <a:lvl1pPr marL="0" marR="0" indent="-342900" algn="l" defTabSz="914400" rtl="0" eaLnBrk="1" fontAlgn="auto" latinLnBrk="0" hangingPunct="1">
              <a:lnSpc>
                <a:spcPct val="100000"/>
              </a:lnSpc>
              <a:spcBef>
                <a:spcPts val="0"/>
              </a:spcBef>
              <a:spcAft>
                <a:spcPts val="0"/>
              </a:spcAft>
              <a:buClrTx/>
              <a:buSzTx/>
              <a:buFont typeface="Arial" pitchFamily="34" charset="0"/>
              <a:buChar char="•"/>
              <a:tabLst/>
              <a:defRPr sz="1800" b="0" baseline="0">
                <a:latin typeface="Verdana" panose="020B0604030504040204" pitchFamily="34" charset="0"/>
                <a:ea typeface="Verdana" panose="020B0604030504040204" pitchFamily="34" charset="0"/>
                <a:cs typeface="Verdana" panose="020B0604030504040204" pitchFamily="34" charset="0"/>
              </a:defRPr>
            </a:lvl1pPr>
            <a:lvl2pPr>
              <a:defRPr sz="1600" b="0"/>
            </a:lvl2pPr>
            <a:lvl3pPr>
              <a:defRPr sz="1600" b="0"/>
            </a:lvl3pPr>
            <a:lvl4pPr>
              <a:defRPr sz="1600" b="0"/>
            </a:lvl4pPr>
            <a:lvl5pPr>
              <a:defRPr sz="1600" b="0"/>
            </a:lvl5pPr>
            <a:lvl6pPr>
              <a:defRPr sz="1800"/>
            </a:lvl6pPr>
            <a:lvl7pPr>
              <a:defRPr sz="1800"/>
            </a:lvl7pPr>
            <a:lvl8pPr>
              <a:defRPr sz="1800"/>
            </a:lvl8pPr>
            <a:lvl9pPr>
              <a:defRPr sz="1800"/>
            </a:lvl9pPr>
          </a:lstStyle>
          <a:p>
            <a:pPr marL="0" marR="0" lvl="0" indent="-342900" algn="l" defTabSz="914400" rtl="0" eaLnBrk="1" fontAlgn="auto" latinLnBrk="0" hangingPunct="1">
              <a:lnSpc>
                <a:spcPct val="100000"/>
              </a:lnSpc>
              <a:spcBef>
                <a:spcPts val="0"/>
              </a:spcBef>
              <a:spcAft>
                <a:spcPts val="0"/>
              </a:spcAft>
              <a:buClrTx/>
              <a:buSzTx/>
              <a:tabLst/>
              <a:defRPr/>
            </a:pPr>
            <a:r>
              <a:rPr lang="de-DE" dirty="0"/>
              <a:t>Textmasterformate durch Klicken bearbeiten</a:t>
            </a:r>
          </a:p>
        </p:txBody>
      </p:sp>
      <p:sp>
        <p:nvSpPr>
          <p:cNvPr id="2" name="Foliennummernplatzhalter 1"/>
          <p:cNvSpPr>
            <a:spLocks noGrp="1"/>
          </p:cNvSpPr>
          <p:nvPr>
            <p:ph type="sldNum" sz="quarter" idx="10"/>
          </p:nvPr>
        </p:nvSpPr>
        <p:spPr/>
        <p:txBody>
          <a:bodyPr/>
          <a:lstStyle/>
          <a:p>
            <a:fld id="{4216277B-9607-44BE-A1ED-4FEAE3E992E7}" type="slidenum">
              <a:rPr lang="de-DE" smtClean="0"/>
              <a:pPr/>
              <a:t>‹Nr.›</a:t>
            </a:fld>
            <a:endParaRPr lang="de-DE"/>
          </a:p>
        </p:txBody>
      </p:sp>
      <p:sp>
        <p:nvSpPr>
          <p:cNvPr id="3" name="Titel 2"/>
          <p:cNvSpPr>
            <a:spLocks noGrp="1"/>
          </p:cNvSpPr>
          <p:nvPr>
            <p:ph type="title"/>
          </p:nvPr>
        </p:nvSpPr>
        <p:spPr>
          <a:xfrm>
            <a:off x="1775520" y="1286359"/>
            <a:ext cx="9578280" cy="776288"/>
          </a:xfrm>
          <a:prstGeom prst="rect">
            <a:avLst/>
          </a:prstGeom>
        </p:spPr>
        <p:txBody>
          <a:bodyPr/>
          <a:lstStyle/>
          <a:p>
            <a:r>
              <a:rPr lang="de-DE" dirty="0"/>
              <a:t>Titelmasterformat durch Klicken bearbeiten</a:t>
            </a:r>
          </a:p>
        </p:txBody>
      </p:sp>
    </p:spTree>
    <p:extLst>
      <p:ext uri="{BB962C8B-B14F-4D97-AF65-F5344CB8AC3E}">
        <p14:creationId xmlns:p14="http://schemas.microsoft.com/office/powerpoint/2010/main" val="1381577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775520" y="1500174"/>
            <a:ext cx="9806880" cy="506449"/>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de-DE" dirty="0"/>
              <a:t>Titelmasterformat durch Klicken bearbeiten</a:t>
            </a:r>
          </a:p>
        </p:txBody>
      </p:sp>
      <p:sp>
        <p:nvSpPr>
          <p:cNvPr id="3" name="Inhaltsplatzhalter 2"/>
          <p:cNvSpPr>
            <a:spLocks noGrp="1"/>
          </p:cNvSpPr>
          <p:nvPr>
            <p:ph sz="half" idx="1"/>
          </p:nvPr>
        </p:nvSpPr>
        <p:spPr>
          <a:xfrm>
            <a:off x="1775520" y="2340000"/>
            <a:ext cx="4800533" cy="4032448"/>
          </a:xfrm>
          <a:prstGeom prst="rect">
            <a:avLst/>
          </a:prstGeom>
        </p:spPr>
        <p:txBody>
          <a:bodyPr>
            <a:normAutofit/>
          </a:bodyPr>
          <a:lstStyle>
            <a:lvl1pPr marL="0">
              <a:defRPr sz="2000" b="0">
                <a:latin typeface="Verdana" panose="020B0604030504040204" pitchFamily="34" charset="0"/>
                <a:ea typeface="Verdana" panose="020B0604030504040204" pitchFamily="34" charset="0"/>
                <a:cs typeface="Verdana" panose="020B0604030504040204" pitchFamily="34" charset="0"/>
              </a:defRPr>
            </a:lvl1pPr>
            <a:lvl2pPr>
              <a:defRPr sz="1600" b="0"/>
            </a:lvl2pPr>
            <a:lvl3pPr>
              <a:defRPr sz="1600" b="0"/>
            </a:lvl3pPr>
            <a:lvl4pPr>
              <a:defRPr sz="1600" b="0"/>
            </a:lvl4pPr>
            <a:lvl5pPr>
              <a:defRPr sz="1600" b="0"/>
            </a:lvl5pPr>
            <a:lvl6pPr>
              <a:defRPr sz="1800"/>
            </a:lvl6pPr>
            <a:lvl7pPr>
              <a:defRPr sz="1800"/>
            </a:lvl7pPr>
            <a:lvl8pPr>
              <a:defRPr sz="1800"/>
            </a:lvl8pPr>
            <a:lvl9pPr>
              <a:defRPr sz="1800"/>
            </a:lvl9pPr>
          </a:lstStyle>
          <a:p>
            <a:pPr lvl="0"/>
            <a:endParaRPr lang="de-DE" dirty="0"/>
          </a:p>
        </p:txBody>
      </p:sp>
      <p:sp>
        <p:nvSpPr>
          <p:cNvPr id="4" name="Inhaltsplatzhalter 3"/>
          <p:cNvSpPr>
            <a:spLocks noGrp="1"/>
          </p:cNvSpPr>
          <p:nvPr>
            <p:ph sz="half" idx="2"/>
          </p:nvPr>
        </p:nvSpPr>
        <p:spPr>
          <a:xfrm>
            <a:off x="6768075" y="2340000"/>
            <a:ext cx="4814325" cy="4032448"/>
          </a:xfrm>
          <a:prstGeom prst="rect">
            <a:avLst/>
          </a:prstGeom>
        </p:spPr>
        <p:txBody>
          <a:bodyPr>
            <a:normAutofit/>
          </a:bodyPr>
          <a:lstStyle>
            <a:lvl1pPr marL="0">
              <a:defRPr sz="2000" b="0" baseline="0">
                <a:latin typeface="Verdana" panose="020B0604030504040204" pitchFamily="34" charset="0"/>
                <a:ea typeface="Verdana" panose="020B0604030504040204" pitchFamily="34" charset="0"/>
                <a:cs typeface="Verdana" panose="020B0604030504040204" pitchFamily="34" charset="0"/>
              </a:defRPr>
            </a:lvl1pPr>
            <a:lvl2pPr>
              <a:defRPr sz="1600" b="0"/>
            </a:lvl2pPr>
            <a:lvl3pPr>
              <a:defRPr sz="1600" b="0"/>
            </a:lvl3pPr>
            <a:lvl4pPr>
              <a:defRPr sz="1600" b="0"/>
            </a:lvl4pPr>
            <a:lvl5pPr>
              <a:defRPr sz="1600" b="0"/>
            </a:lvl5pPr>
            <a:lvl6pPr>
              <a:defRPr sz="1800"/>
            </a:lvl6pPr>
            <a:lvl7pPr>
              <a:defRPr sz="1800"/>
            </a:lvl7pPr>
            <a:lvl8pPr>
              <a:defRPr sz="1800"/>
            </a:lvl8pPr>
            <a:lvl9pPr>
              <a:defRPr sz="1800"/>
            </a:lvl9pPr>
          </a:lstStyle>
          <a:p>
            <a:pPr lvl="0"/>
            <a:r>
              <a:rPr lang="de-DE" dirty="0"/>
              <a:t>Textmasterformat bearbeiten</a:t>
            </a:r>
          </a:p>
        </p:txBody>
      </p:sp>
      <p:sp>
        <p:nvSpPr>
          <p:cNvPr id="5" name="Foliennummernplatzhalter 4"/>
          <p:cNvSpPr>
            <a:spLocks noGrp="1"/>
          </p:cNvSpPr>
          <p:nvPr>
            <p:ph type="sldNum" sz="quarter" idx="10"/>
          </p:nvPr>
        </p:nvSpPr>
        <p:spPr/>
        <p:txBody>
          <a:bodyPr/>
          <a:lstStyle/>
          <a:p>
            <a:fld id="{4216277B-9607-44BE-A1ED-4FEAE3E992E7}" type="slidenum">
              <a:rPr lang="de-DE" smtClean="0"/>
              <a:pPr/>
              <a:t>‹Nr.›</a:t>
            </a:fld>
            <a:endParaRPr lang="de-DE"/>
          </a:p>
        </p:txBody>
      </p:sp>
    </p:spTree>
    <p:extLst>
      <p:ext uri="{BB962C8B-B14F-4D97-AF65-F5344CB8AC3E}">
        <p14:creationId xmlns:p14="http://schemas.microsoft.com/office/powerpoint/2010/main" val="8713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778496" y="2130426"/>
            <a:ext cx="9598091" cy="1470025"/>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de-DE" dirty="0"/>
              <a:t>Titelmasterformat durch Klicken bearbeiten</a:t>
            </a:r>
          </a:p>
        </p:txBody>
      </p:sp>
      <p:sp>
        <p:nvSpPr>
          <p:cNvPr id="3" name="Untertitel 2"/>
          <p:cNvSpPr>
            <a:spLocks noGrp="1"/>
          </p:cNvSpPr>
          <p:nvPr>
            <p:ph type="subTitle" idx="1"/>
          </p:nvPr>
        </p:nvSpPr>
        <p:spPr>
          <a:xfrm>
            <a:off x="1775520" y="3933056"/>
            <a:ext cx="9697077" cy="1752600"/>
          </a:xfrm>
          <a:prstGeom prst="rect">
            <a:avLst/>
          </a:prstGeom>
        </p:spPr>
        <p:txBody>
          <a:bodyPr/>
          <a:lstStyle>
            <a:lvl1pPr marL="0" indent="0" algn="l">
              <a:buNone/>
              <a:defRPr>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268995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75521" y="1501201"/>
            <a:ext cx="4011084" cy="958427"/>
          </a:xfrm>
          <a:prstGeom prst="rect">
            <a:avLst/>
          </a:prstGeom>
        </p:spPr>
        <p:txBody>
          <a:bodyPr anchor="b"/>
          <a:lstStyle>
            <a:lvl1pPr algn="l">
              <a:defRPr sz="1800" b="1">
                <a:latin typeface="Frutiger Next LT W1G" pitchFamily="34" charset="0"/>
              </a:defRPr>
            </a:lvl1pPr>
          </a:lstStyle>
          <a:p>
            <a:r>
              <a:rPr lang="de-DE" dirty="0"/>
              <a:t>Titelmasterformat durch Klicken bearbeiten</a:t>
            </a:r>
          </a:p>
        </p:txBody>
      </p:sp>
      <p:sp>
        <p:nvSpPr>
          <p:cNvPr id="4" name="Textplatzhalter 3"/>
          <p:cNvSpPr>
            <a:spLocks noGrp="1"/>
          </p:cNvSpPr>
          <p:nvPr>
            <p:ph type="body" sz="half" idx="2"/>
          </p:nvPr>
        </p:nvSpPr>
        <p:spPr>
          <a:xfrm>
            <a:off x="1775521" y="2731244"/>
            <a:ext cx="4011084" cy="3362052"/>
          </a:xfrm>
          <a:prstGeom prst="rect">
            <a:avLst/>
          </a:prstGeom>
        </p:spPr>
        <p:txBody>
          <a:bodyPr>
            <a:normAutofit/>
          </a:bodyPr>
          <a:lstStyle>
            <a:lvl1pPr marL="0" indent="0">
              <a:buNone/>
              <a:defRPr sz="16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de-DE" dirty="0"/>
          </a:p>
        </p:txBody>
      </p:sp>
      <p:sp>
        <p:nvSpPr>
          <p:cNvPr id="9" name="Inhaltsplatzhalter 2"/>
          <p:cNvSpPr>
            <a:spLocks noGrp="1"/>
          </p:cNvSpPr>
          <p:nvPr>
            <p:ph sz="half" idx="1"/>
          </p:nvPr>
        </p:nvSpPr>
        <p:spPr>
          <a:xfrm>
            <a:off x="5999989" y="1501200"/>
            <a:ext cx="4992555" cy="4592096"/>
          </a:xfrm>
          <a:prstGeom prst="rect">
            <a:avLst/>
          </a:prstGeom>
        </p:spPr>
        <p:txBody>
          <a:bodyPr>
            <a:normAutofit/>
          </a:bodyPr>
          <a:lstStyle>
            <a:lvl1pPr marL="0">
              <a:defRPr sz="2400" b="1">
                <a:latin typeface="Verdana" panose="020B0604030504040204" pitchFamily="34" charset="0"/>
                <a:ea typeface="Verdana" panose="020B0604030504040204" pitchFamily="34" charset="0"/>
                <a:cs typeface="Verdana" panose="020B0604030504040204" pitchFamily="34" charset="0"/>
              </a:defRPr>
            </a:lvl1pPr>
            <a:lvl2pPr>
              <a:defRPr sz="1600" b="0"/>
            </a:lvl2pPr>
            <a:lvl3pPr>
              <a:defRPr sz="1600" b="0"/>
            </a:lvl3pPr>
            <a:lvl4pPr>
              <a:defRPr sz="1600" b="0"/>
            </a:lvl4pPr>
            <a:lvl5pPr>
              <a:defRPr sz="1600" b="0"/>
            </a:lvl5pPr>
            <a:lvl6pPr>
              <a:defRPr sz="1800"/>
            </a:lvl6pPr>
            <a:lvl7pPr>
              <a:defRPr sz="1800"/>
            </a:lvl7pPr>
            <a:lvl8pPr>
              <a:defRPr sz="1800"/>
            </a:lvl8pPr>
            <a:lvl9pPr>
              <a:defRPr sz="1800"/>
            </a:lvl9pPr>
          </a:lstStyle>
          <a:p>
            <a:pPr lvl="0"/>
            <a:r>
              <a:rPr lang="de-DE" dirty="0"/>
              <a:t>Textmasterformat bearbeiten</a:t>
            </a:r>
          </a:p>
        </p:txBody>
      </p:sp>
    </p:spTree>
    <p:extLst>
      <p:ext uri="{BB962C8B-B14F-4D97-AF65-F5344CB8AC3E}">
        <p14:creationId xmlns:p14="http://schemas.microsoft.com/office/powerpoint/2010/main" val="68802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8" descr="Bild3_"/>
          <p:cNvPicPr>
            <a:picLocks noChangeAspect="1" noChangeArrowheads="1"/>
          </p:cNvPicPr>
          <p:nvPr/>
        </p:nvPicPr>
        <p:blipFill>
          <a:blip r:embed="rId7" cstate="print"/>
          <a:srcRect/>
          <a:stretch>
            <a:fillRect/>
          </a:stretch>
        </p:blipFill>
        <p:spPr bwMode="auto">
          <a:xfrm>
            <a:off x="143933" y="115889"/>
            <a:ext cx="3259667" cy="1158875"/>
          </a:xfrm>
          <a:prstGeom prst="rect">
            <a:avLst/>
          </a:prstGeom>
          <a:noFill/>
        </p:spPr>
      </p:pic>
      <p:sp>
        <p:nvSpPr>
          <p:cNvPr id="9" name="Rectangle 10"/>
          <p:cNvSpPr>
            <a:spLocks noChangeAspect="1" noChangeArrowheads="1"/>
          </p:cNvSpPr>
          <p:nvPr/>
        </p:nvSpPr>
        <p:spPr bwMode="auto">
          <a:xfrm>
            <a:off x="1775884" y="0"/>
            <a:ext cx="5208059" cy="461963"/>
          </a:xfrm>
          <a:prstGeom prst="rect">
            <a:avLst/>
          </a:prstGeom>
          <a:solidFill>
            <a:schemeClr val="bg1">
              <a:lumMod val="50000"/>
            </a:schemeClr>
          </a:solidFill>
          <a:ln w="9525">
            <a:noFill/>
            <a:miter lim="800000"/>
            <a:headEnd/>
            <a:tailEnd/>
          </a:ln>
          <a:effectLst/>
        </p:spPr>
        <p:txBody>
          <a:bodyPr wrap="none" anchor="ctr"/>
          <a:lstStyle/>
          <a:p>
            <a:endParaRPr lang="de-DE" sz="1800"/>
          </a:p>
        </p:txBody>
      </p:sp>
      <p:sp>
        <p:nvSpPr>
          <p:cNvPr id="10" name="Rectangle 11"/>
          <p:cNvSpPr>
            <a:spLocks noChangeAspect="1" noChangeArrowheads="1"/>
          </p:cNvSpPr>
          <p:nvPr/>
        </p:nvSpPr>
        <p:spPr bwMode="auto">
          <a:xfrm>
            <a:off x="6983943" y="0"/>
            <a:ext cx="5208059" cy="461963"/>
          </a:xfrm>
          <a:prstGeom prst="rect">
            <a:avLst/>
          </a:prstGeom>
          <a:solidFill>
            <a:srgbClr val="A46674"/>
          </a:solidFill>
          <a:ln w="9525">
            <a:noFill/>
            <a:miter lim="800000"/>
            <a:headEnd/>
            <a:tailEnd/>
          </a:ln>
          <a:effectLst/>
        </p:spPr>
        <p:txBody>
          <a:bodyPr wrap="none" anchor="ctr"/>
          <a:lstStyle/>
          <a:p>
            <a:endParaRPr lang="de-DE" sz="1800"/>
          </a:p>
        </p:txBody>
      </p:sp>
      <p:sp>
        <p:nvSpPr>
          <p:cNvPr id="8" name="Rectangle 16"/>
          <p:cNvSpPr txBox="1">
            <a:spLocks noChangeArrowheads="1"/>
          </p:cNvSpPr>
          <p:nvPr/>
        </p:nvSpPr>
        <p:spPr bwMode="auto">
          <a:xfrm>
            <a:off x="7031567" y="549275"/>
            <a:ext cx="4921251" cy="863600"/>
          </a:xfrm>
          <a:prstGeom prst="rect">
            <a:avLst/>
          </a:prstGeom>
          <a:noFill/>
          <a:ln w="9525">
            <a:noFill/>
            <a:miter lim="800000"/>
            <a:headEnd/>
            <a:tailEnd/>
          </a:ln>
          <a:effectLst/>
        </p:spPr>
        <p:txBody>
          <a:bodyPr lIns="0" tIns="0" rIns="0" bIns="0"/>
          <a:lstStyle>
            <a:lvl1pPr>
              <a:lnSpc>
                <a:spcPts val="1200"/>
              </a:lnSpc>
              <a:defRPr sz="1200" b="1">
                <a:latin typeface="+mn-lt"/>
              </a:defRPr>
            </a:lvl1pPr>
          </a:lstStyle>
          <a:p>
            <a:pPr>
              <a:lnSpc>
                <a:spcPct val="100000"/>
              </a:lnSpc>
              <a:spcAft>
                <a:spcPts val="300"/>
              </a:spcAft>
              <a:defRPr/>
            </a:pPr>
            <a:r>
              <a:rPr lang="de-DE" sz="1200" dirty="0">
                <a:latin typeface="Frutiger Next LT W1G" pitchFamily="34" charset="0"/>
              </a:rPr>
              <a:t>Cornelia Lang</a:t>
            </a:r>
          </a:p>
          <a:p>
            <a:pPr>
              <a:lnSpc>
                <a:spcPct val="100000"/>
              </a:lnSpc>
              <a:spcAft>
                <a:spcPts val="300"/>
              </a:spcAft>
              <a:defRPr/>
            </a:pPr>
            <a:r>
              <a:rPr lang="de-DE" sz="1200" b="0" dirty="0">
                <a:latin typeface="Frutiger Next LT W1G" pitchFamily="34" charset="0"/>
              </a:rPr>
              <a:t>Open Access</a:t>
            </a:r>
          </a:p>
          <a:p>
            <a:pPr>
              <a:lnSpc>
                <a:spcPct val="100000"/>
              </a:lnSpc>
              <a:spcAft>
                <a:spcPts val="300"/>
              </a:spcAft>
              <a:defRPr/>
            </a:pPr>
            <a:r>
              <a:rPr lang="de-DE" sz="1000" dirty="0">
                <a:latin typeface="Frutiger Next LT W1G" pitchFamily="34" charset="0"/>
              </a:rPr>
              <a:t>UNIVERSITÄTSBIBLIOTHEK</a:t>
            </a:r>
          </a:p>
        </p:txBody>
      </p:sp>
      <p:sp>
        <p:nvSpPr>
          <p:cNvPr id="2" name="Foliennummernplatzhalter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6277B-9607-44BE-A1ED-4FEAE3E992E7}" type="slidenum">
              <a:rPr lang="de-DE" smtClean="0"/>
              <a:pPr/>
              <a:t>‹Nr.›</a:t>
            </a:fld>
            <a:endParaRPr lang="de-DE"/>
          </a:p>
        </p:txBody>
      </p:sp>
    </p:spTree>
    <p:extLst>
      <p:ext uri="{BB962C8B-B14F-4D97-AF65-F5344CB8AC3E}">
        <p14:creationId xmlns:p14="http://schemas.microsoft.com/office/powerpoint/2010/main" val="437180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spcBef>
          <a:spcPct val="0"/>
        </a:spcBef>
        <a:buNone/>
        <a:defRPr sz="2400" b="1" kern="1200">
          <a:solidFill>
            <a:schemeClr val="tx1"/>
          </a:solidFill>
          <a:latin typeface="Verdana" pitchFamily="34" charset="0"/>
          <a:ea typeface="+mj-ea"/>
          <a:cs typeface="+mj-cs"/>
        </a:defRPr>
      </a:lvl1pPr>
    </p:titleStyle>
    <p:bodyStyle>
      <a:lvl1pPr marL="342900" marR="0" indent="-342900" algn="l" defTabSz="914400" rtl="0" eaLnBrk="1" fontAlgn="auto" latinLnBrk="0" hangingPunct="1">
        <a:lnSpc>
          <a:spcPct val="100000"/>
        </a:lnSpc>
        <a:spcBef>
          <a:spcPts val="0"/>
        </a:spcBef>
        <a:spcAft>
          <a:spcPts val="0"/>
        </a:spcAft>
        <a:buClrTx/>
        <a:buSzTx/>
        <a:buFont typeface="Arial" pitchFamily="34" charset="0"/>
        <a:buNone/>
        <a:tabLst/>
        <a:defRPr sz="1600" b="1" kern="1200">
          <a:solidFill>
            <a:schemeClr val="tx1"/>
          </a:solidFill>
          <a:latin typeface="Verdana" pitchFamily="34" charset="0"/>
          <a:ea typeface="+mn-ea"/>
          <a:cs typeface="+mn-cs"/>
        </a:defRPr>
      </a:lvl1pPr>
      <a:lvl2pPr marL="742950" marR="0" indent="-285750" algn="l" defTabSz="914400" rtl="0" eaLnBrk="1" fontAlgn="auto" latinLnBrk="0" hangingPunct="1">
        <a:lnSpc>
          <a:spcPct val="100000"/>
        </a:lnSpc>
        <a:spcBef>
          <a:spcPts val="0"/>
        </a:spcBef>
        <a:spcAft>
          <a:spcPts val="0"/>
        </a:spcAft>
        <a:buClrTx/>
        <a:buSzTx/>
        <a:buFont typeface="Arial" pitchFamily="34" charset="0"/>
        <a:buNone/>
        <a:tabLst/>
        <a:defRPr sz="1600" kern="1200">
          <a:solidFill>
            <a:schemeClr val="tx1"/>
          </a:solidFill>
          <a:latin typeface="Verdana" pitchFamily="34" charset="0"/>
          <a:ea typeface="+mn-ea"/>
          <a:cs typeface="+mn-cs"/>
        </a:defRPr>
      </a:lvl2pPr>
      <a:lvl3pPr marL="1143000" marR="0" indent="-228600" algn="l" defTabSz="914400" rtl="0" eaLnBrk="1" fontAlgn="auto" latinLnBrk="0" hangingPunct="1">
        <a:lnSpc>
          <a:spcPct val="100000"/>
        </a:lnSpc>
        <a:spcBef>
          <a:spcPts val="0"/>
        </a:spcBef>
        <a:spcAft>
          <a:spcPts val="0"/>
        </a:spcAft>
        <a:buClrTx/>
        <a:buSzTx/>
        <a:buFont typeface="Arial" pitchFamily="34" charset="0"/>
        <a:buChar char="•"/>
        <a:tabLst/>
        <a:defRPr sz="1600" kern="1200">
          <a:solidFill>
            <a:schemeClr val="tx1"/>
          </a:solidFill>
          <a:latin typeface="Verdana" pitchFamily="34" charset="0"/>
          <a:ea typeface="+mn-ea"/>
          <a:cs typeface="+mn-cs"/>
        </a:defRPr>
      </a:lvl3pPr>
      <a:lvl4pPr marL="1600200" marR="0" indent="-228600" algn="l" defTabSz="914400" rtl="0" eaLnBrk="1" fontAlgn="auto" latinLnBrk="0" hangingPunct="1">
        <a:lnSpc>
          <a:spcPct val="100000"/>
        </a:lnSpc>
        <a:spcBef>
          <a:spcPts val="0"/>
        </a:spcBef>
        <a:spcAft>
          <a:spcPts val="0"/>
        </a:spcAft>
        <a:buClrTx/>
        <a:buSzTx/>
        <a:buFont typeface="Arial" pitchFamily="34" charset="0"/>
        <a:buChar char="–"/>
        <a:tabLst/>
        <a:defRPr sz="1600" kern="1200">
          <a:solidFill>
            <a:schemeClr val="tx1"/>
          </a:solidFill>
          <a:latin typeface="Verdana" pitchFamily="34" charset="0"/>
          <a:ea typeface="+mn-ea"/>
          <a:cs typeface="+mn-cs"/>
        </a:defRPr>
      </a:lvl4pPr>
      <a:lvl5pPr marL="2057400" marR="0" indent="-228600" algn="l" defTabSz="914400" rtl="0" eaLnBrk="1" fontAlgn="auto" latinLnBrk="0" hangingPunct="1">
        <a:lnSpc>
          <a:spcPct val="100000"/>
        </a:lnSpc>
        <a:spcBef>
          <a:spcPts val="0"/>
        </a:spcBef>
        <a:spcAft>
          <a:spcPts val="0"/>
        </a:spcAft>
        <a:buClrTx/>
        <a:buSzTx/>
        <a:buFont typeface="Arial" pitchFamily="34" charset="0"/>
        <a:buChar char="»"/>
        <a:tabLst/>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penaccess.mpg.de/Berliner-Erklaeru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plos.org/how-open-is-i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creativecommons.org/licenses/by/4.0/deed.en" TargetMode="External"/><Relationship Id="rId4" Type="http://schemas.openxmlformats.org/officeDocument/2006/relationships/hyperlink" Target="https://en.wikipedia.org/wiki/File:Benefitsofopenaccess_cc-by_logo.pd_eng.jpg#filelink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parceurope.org/what-we-do/open-access/sparc-europe-open-access-resources/open-access-citation-advantage-service-oaca/oaca-list/" TargetMode="External"/><Relationship Id="rId7" Type="http://schemas.openxmlformats.org/officeDocument/2006/relationships/hyperlink" Target="https://www.wiley.com/network/researchers/licensing-and-open-access/demonstrating-the-advantage-of-publishing-open-access-with-wiley?elq_mid=53669&amp;elq_cid=21400329&amp;utm_campaign=34199&amp;utm_source=eloquaEmail&amp;utm_medium=email&amp;utm_content=Email-LIBM-EMEA_GER_Newsletter%20DEAL_W3456%20-%20June%20202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goo.gl/LB9kP6" TargetMode="External"/><Relationship Id="rId5" Type="http://schemas.openxmlformats.org/officeDocument/2006/relationships/hyperlink" Target="https://salons.erudit.org/2017/10/18/libre-acces-immediat-et-libre-acces-differe/" TargetMode="External"/><Relationship Id="rId4" Type="http://schemas.openxmlformats.org/officeDocument/2006/relationships/hyperlink" Target="http://eprints.ecs.soton.ac.uk/1851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uni-regensburg.de/assets/rechtsgrundlagen/open-access-policy.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isspub.net/tag/g7/" TargetMode="External"/><Relationship Id="rId7" Type="http://schemas.openxmlformats.org/officeDocument/2006/relationships/hyperlink" Target="https://graspos.eu/roadmap-for-open-science-approved-by-the-italian-national-research-counci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kooperation-international.de/aktuelles/nachrichten/detail/info/spanische-regierung-verabschiedet-erste-nationale-open-science-strategie" TargetMode="External"/><Relationship Id="rId5" Type="http://schemas.openxmlformats.org/officeDocument/2006/relationships/hyperlink" Target="https://www.consilium.europa.eu/de/press/press-releases/2023/05/23/council-calls-for-transparent-equitable-and-open-access-to-scholarly-publications/" TargetMode="External"/><Relationship Id="rId4" Type="http://schemas.openxmlformats.org/officeDocument/2006/relationships/hyperlink" Target="https://www.bmbf.de/SharedDocs/Publikationen/de/bmbf/1/772960_Open_Access_in_Deutschlan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open-access-monitor.de/#/open-access" TargetMode="Externa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hyperlink" Target="https://open-access-monitor.de/open-acces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open-access-monitor.d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8fUKCje7Aa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epub.uni-regensburg.de/37938/" TargetMode="External"/><Relationship Id="rId5" Type="http://schemas.openxmlformats.org/officeDocument/2006/relationships/hyperlink" Target="http://dx.doi.org/10.3196/186429502067147" TargetMode="Externa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openxmlformats.org/officeDocument/2006/relationships/hyperlink" Target="https://publicationethics.org/members" TargetMode="External"/><Relationship Id="rId3" Type="http://schemas.openxmlformats.org/officeDocument/2006/relationships/hyperlink" Target="https://doaj.org/" TargetMode="External"/><Relationship Id="rId7" Type="http://schemas.openxmlformats.org/officeDocument/2006/relationships/hyperlink" Target="https://publicationethics.org/abou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oaspa.org/membership/members/" TargetMode="External"/><Relationship Id="rId5" Type="http://schemas.openxmlformats.org/officeDocument/2006/relationships/hyperlink" Target="http://oaspa.org/" TargetMode="External"/><Relationship Id="rId10" Type="http://schemas.openxmlformats.org/officeDocument/2006/relationships/hyperlink" Target="https://www.publisso.de/open-access-beraten/faqs/predatory-publishing/" TargetMode="External"/><Relationship Id="rId4" Type="http://schemas.openxmlformats.org/officeDocument/2006/relationships/hyperlink" Target="http://sparcopen.org/" TargetMode="External"/><Relationship Id="rId9" Type="http://schemas.openxmlformats.org/officeDocument/2006/relationships/hyperlink" Target="https://thinkchecksubmit.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oaj.org/bestpractic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hyperlink" Target="https://doaj.org/" TargetMode="External"/><Relationship Id="rId7" Type="http://schemas.openxmlformats.org/officeDocument/2006/relationships/hyperlink" Target="https://dbis.ur.de/detail.php?bib_id=ub_r&amp;colors=&amp;ocolors=&amp;lett=fs&amp;tid=0&amp;titel_id=3366"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scimagojr.com/journalrank.php" TargetMode="External"/><Relationship Id="rId5" Type="http://schemas.openxmlformats.org/officeDocument/2006/relationships/hyperlink" Target="https://finder.open-access.network/" TargetMode="External"/><Relationship Id="rId4" Type="http://schemas.openxmlformats.org/officeDocument/2006/relationships/hyperlink" Target="https://oa2020-de.org/pages/frequentlycitedoajournal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hyperlink" Target="https://epub.uni-regensburg.de/oa-publizieren.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hyperlink" Target="mailto:rechnung@ur.d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oa@ur.d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treemaps.intact-project.org/apcdata/regensburg-u/"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hyperlink" Target="https://www.bmbf.de/SharedDocs/Publikationen/de/bmbf/1/772960_Open_Access_in_Deutschland"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ww.opencost.de/projekt/"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pub.uni-regensburg.de/oa-publizieren.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projekt-deal.de/aktuelle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www.uni-regensburg.de/bibliothek/elektronisches-publizieren/open-access-zeitschriften/index.html" TargetMode="External"/><Relationship Id="rId3" Type="http://schemas.openxmlformats.org/officeDocument/2006/relationships/hyperlink" Target="https://www.consilium.europa.eu/de/press/press-releases/2023/05/23/council-calls-for-transparent-equitable-and-open-access-to-scholarly-publications/" TargetMode="External"/><Relationship Id="rId7" Type="http://schemas.openxmlformats.org/officeDocument/2006/relationships/hyperlink" Target="https://projects.tib.eu/koala/unterstuetzen/"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open-research-europe.ec.europa.eu/for-authors/publish-your-research/" TargetMode="External"/><Relationship Id="rId5" Type="http://schemas.openxmlformats.org/officeDocument/2006/relationships/hyperlink" Target="https://journals.psychopen.eu/index.php/index/about-psychopen" TargetMode="External"/><Relationship Id="rId4" Type="http://schemas.openxmlformats.org/officeDocument/2006/relationships/hyperlink" Target="https://www.openlibhums.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uni-regensburg.de/bibliothek/elektronisches-publizieren/gedruckte-publikationen/index.html"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www.ncbi.nlm.nih.gov/pmc/" TargetMode="External"/><Relationship Id="rId3" Type="http://schemas.openxmlformats.org/officeDocument/2006/relationships/hyperlink" Target="http://roar.eprints.org/" TargetMode="External"/><Relationship Id="rId7" Type="http://schemas.openxmlformats.org/officeDocument/2006/relationships/hyperlink" Target="https://www.ssrn.com/index.cfm/en/"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arxiv.org/" TargetMode="External"/><Relationship Id="rId11" Type="http://schemas.openxmlformats.org/officeDocument/2006/relationships/hyperlink" Target="https://epub.uni-regensburg.de/" TargetMode="External"/><Relationship Id="rId5" Type="http://schemas.openxmlformats.org/officeDocument/2006/relationships/hyperlink" Target="http://www.dini.de/dini-zertifikat/liste-der-repositorien/" TargetMode="External"/><Relationship Id="rId10" Type="http://schemas.openxmlformats.org/officeDocument/2006/relationships/hyperlink" Target="http://archiv.ub.uni-heidelberg.de/artdok/" TargetMode="External"/><Relationship Id="rId4" Type="http://schemas.openxmlformats.org/officeDocument/2006/relationships/hyperlink" Target="http://v2.sherpa.ac.uk/opendoar/" TargetMode="External"/><Relationship Id="rId9" Type="http://schemas.openxmlformats.org/officeDocument/2006/relationships/hyperlink" Target="https://europepmc.or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epub.uni-regensburg.d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epub.uni-regensburg.de/help/"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www.gesetze-im-internet.de/urh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sherpa.ac.uk/romeo/statistics.php"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hyperlink" Target="https://v2.sherpa.ac.uk/romeo/"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zenodo.org/record/6641829"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de.creativecommons.net/faqs/"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gfzpublic.gfz-potsdam.de/pubman/item/item_5008513"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de.creativecommons.net/faqs" TargetMode="External"/><Relationship Id="rId4" Type="http://schemas.openxmlformats.org/officeDocument/2006/relationships/hyperlink" Target="https://creativecommons.org/licenses/by/4.0/deed.de" TargetMode="External"/></Relationships>
</file>

<file path=ppt/slides/_rels/slide6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hyperlink" Target="https://creativecommons.org/licenses/by-nd/4.0/deed.de" TargetMode="External"/><Relationship Id="rId3" Type="http://schemas.openxmlformats.org/officeDocument/2006/relationships/hyperlink" Target="https://creativecommons.org/licenses/" TargetMode="External"/><Relationship Id="rId7" Type="http://schemas.openxmlformats.org/officeDocument/2006/relationships/image" Target="../media/image52.png"/><Relationship Id="rId12" Type="http://schemas.openxmlformats.org/officeDocument/2006/relationships/hyperlink" Target="https://creativecommons.org/licenses/by-nc-sa/4.0/deed.de"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hyperlink" Target="https://creativecommons.org/licenses/by-sa/4.0/deed.de" TargetMode="External"/><Relationship Id="rId5" Type="http://schemas.openxmlformats.org/officeDocument/2006/relationships/image" Target="../media/image50.png"/><Relationship Id="rId10" Type="http://schemas.openxmlformats.org/officeDocument/2006/relationships/hyperlink" Target="https://creativecommons.org/licenses/by/4.0/deed.de" TargetMode="External"/><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hyperlink" Target="https://creativecommons.org/licenses/by-nc-nd/4.0/deed.de"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www.dfg.de/download/pdf/foerderung/programme/lis/ausschreibung_forschungsdaten_1001.pdf"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71.xml.rels><?xml version="1.0" encoding="UTF-8" standalone="yes"?>
<Relationships xmlns="http://schemas.openxmlformats.org/package/2006/relationships"><Relationship Id="rId3" Type="http://schemas.openxmlformats.org/officeDocument/2006/relationships/hyperlink" Target="https://doi.org/10.1038/nrd3439-c1"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hyperlink" Target="https://doi.org/10.1038/483531a"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blogs.ch.cam.ac.uk/pmr/2011/08/01/why-you-need-a-data-management-plan/"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univerlag.uni-goettingen.de/bitstream/handle/3/isbn-978-3-86488-032-2/leitfaden_DGRID.pdf?sequence=1&amp;isAllowed=y"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s://de.slideshare.net/jezcope/university-of-bath-research-data-management-training-for-researchers" TargetMode="External"/><Relationship Id="rId3" Type="http://schemas.openxmlformats.org/officeDocument/2006/relationships/hyperlink" Target="https://dmptool.org/" TargetMode="External"/><Relationship Id="rId7" Type="http://schemas.openxmlformats.org/officeDocument/2006/relationships/hyperlink" Target="https://www.cms.hu-berlin.de/de/dl/dataman/muster-dmp-h2020/view"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www.clarin-d.de/de/aufbereiten/datenmanagementplan-entwickeln" TargetMode="External"/><Relationship Id="rId5" Type="http://schemas.openxmlformats.org/officeDocument/2006/relationships/hyperlink" Target="https://rdmo.aip.de/" TargetMode="External"/><Relationship Id="rId4" Type="http://schemas.openxmlformats.org/officeDocument/2006/relationships/hyperlink" Target="https://dmponline.dcc.ac.uk/users/sign_up" TargetMode="External"/><Relationship Id="rId9" Type="http://schemas.openxmlformats.org/officeDocument/2006/relationships/hyperlink" Target="http://creativecommons.org/licenses/by/4.0/"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creativecommons.org/licenses/by-sa/4.0/deed.de" TargetMode="External"/><Relationship Id="rId4" Type="http://schemas.openxmlformats.org/officeDocument/2006/relationships/hyperlink" Target="https://blog.f1000.com/wp-content/uploads/2018/10/Untitled-design-17.png"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7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uni-bremen.de/urheberrecht/wissensplattform/9-schutz-von-datenbanken"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s://www.uni-bremen.de/urheberrecht/leitfragen/1-urheber-und-nutzungsrechte/antwort-angestellt#c1610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8" Type="http://schemas.openxmlformats.org/officeDocument/2006/relationships/hyperlink" Target="http://dsrinas.synology.me/herbstakademie/ha13/Hartmann_-_Herbstakademie_2013/30_Hartmann_PPP_HA2013_1_13_09_2013_10_20_30.html" TargetMode="External"/><Relationship Id="rId3" Type="http://schemas.openxmlformats.org/officeDocument/2006/relationships/hyperlink" Target="https://www.forschungsdaten.info/themen/rechte-und-pflichten/urheberrecht/" TargetMode="External"/><Relationship Id="rId7" Type="http://schemas.openxmlformats.org/officeDocument/2006/relationships/hyperlink" Target="http://hdl.handle.net/11858/00-001M-0000-0014-1208-E" TargetMode="External"/><Relationship Id="rId12" Type="http://schemas.openxmlformats.org/officeDocument/2006/relationships/hyperlink" Target="https://doi.org/10.1515/9783110657807-005"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www.nestor.sub.uni-goettingen.de/handbuch/index.php" TargetMode="External"/><Relationship Id="rId11" Type="http://schemas.openxmlformats.org/officeDocument/2006/relationships/hyperlink" Target="http://goedoc.uni-goettingen.de/goescholar/handle/1/9741" TargetMode="External"/><Relationship Id="rId5" Type="http://schemas.openxmlformats.org/officeDocument/2006/relationships/hyperlink" Target="http://nbn-resolving.de/urn/resolver.pl?urn:nbn:de:0008-20100617312" TargetMode="External"/><Relationship Id="rId10" Type="http://schemas.openxmlformats.org/officeDocument/2006/relationships/hyperlink" Target="http://doi.org/10.5281/zenodo.1173546" TargetMode="External"/><Relationship Id="rId4" Type="http://schemas.openxmlformats.org/officeDocument/2006/relationships/hyperlink" Target="http://www.uni-regensburg.de/bibliothek/bibliothek-a-z/urheberrecht/index.html" TargetMode="External"/><Relationship Id="rId9" Type="http://schemas.openxmlformats.org/officeDocument/2006/relationships/hyperlink" Target="https://www.mmkh.de/newsmaterial/materialdownloads/article/rechtsfragen-zur-digitalisierung-in-der-lehre-unter-beruecksichtigung-des-urhwissg-ab-132018.html"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ww.datenschutzexperte.de/gesetzestext-eu-dsgvo/artikel-6/"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s://www.qualiservice.org/de/datenschutz.html" TargetMode="External"/><Relationship Id="rId5" Type="http://schemas.openxmlformats.org/officeDocument/2006/relationships/hyperlink" Target="https://www.konsortswd.de/ratswd/themen/datenschutz/" TargetMode="External"/><Relationship Id="rId4" Type="http://schemas.openxmlformats.org/officeDocument/2006/relationships/hyperlink" Target="https://www.forschungsdaten-bildung.de/datenschutzrechtliche-aspekte"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www.re3data.org/"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hyperlink" Target="http://epub.uni-regensburg.de/"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uni-regensburg.de/bibliothek/elektronisches-publizieren/forschungsdaten/index.html"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8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hyperlink" Target="https://www.uni-regensburg.de/bibliothek/elektronisches-publizieren/index.html"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epub.uni-regensburg.de/43456/" TargetMode="External"/><Relationship Id="rId7" Type="http://schemas.openxmlformats.org/officeDocument/2006/relationships/hyperlink" Target="https://www.uni-regensburg.de/rechtsgrundlagen/urheberrecht"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hyperlink" Target="https://www.uni-regensburg.de/bibliothek/elektronisches-publizieren/index.html" TargetMode="External"/><Relationship Id="rId5" Type="http://schemas.openxmlformats.org/officeDocument/2006/relationships/hyperlink" Target="https://www.forschungsdaten.info/" TargetMode="External"/><Relationship Id="rId4" Type="http://schemas.openxmlformats.org/officeDocument/2006/relationships/hyperlink" Target="https://open-access.network/startseite"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mailto:gernot.deinzer@ur.de" TargetMode="External"/><Relationship Id="rId7" Type="http://schemas.openxmlformats.org/officeDocument/2006/relationships/hyperlink" Target="mailto:daten@ur.de"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hyperlink" Target="mailto:oa@ur.de" TargetMode="External"/><Relationship Id="rId5" Type="http://schemas.openxmlformats.org/officeDocument/2006/relationships/hyperlink" Target="mailto:dissertationen@ur.de" TargetMode="External"/><Relationship Id="rId4" Type="http://schemas.openxmlformats.org/officeDocument/2006/relationships/hyperlink" Target="mailto:cornelia.lang@ur.d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1"/>
          </p:nvPr>
        </p:nvSpPr>
        <p:spPr/>
        <p:txBody>
          <a:bodyPr/>
          <a:lstStyle/>
          <a:p>
            <a:r>
              <a:rPr lang="de-DE" sz="2400" dirty="0">
                <a:latin typeface="Verdana" panose="020B0604030504040204" pitchFamily="34" charset="0"/>
                <a:ea typeface="Verdana" panose="020B0604030504040204" pitchFamily="34" charset="0"/>
                <a:cs typeface="Verdana" panose="020B0604030504040204" pitchFamily="34" charset="0"/>
              </a:rPr>
              <a:t>Elektronisches Publizieren an der UR</a:t>
            </a:r>
          </a:p>
          <a:p>
            <a:endParaRPr lang="de-DE" dirty="0"/>
          </a:p>
        </p:txBody>
      </p:sp>
    </p:spTree>
    <p:extLst>
      <p:ext uri="{BB962C8B-B14F-4D97-AF65-F5344CB8AC3E}">
        <p14:creationId xmlns:p14="http://schemas.microsoft.com/office/powerpoint/2010/main" val="303889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Zeitschriftenkrise</a:t>
            </a:r>
          </a:p>
        </p:txBody>
      </p:sp>
      <p:sp>
        <p:nvSpPr>
          <p:cNvPr id="5" name="Inhaltsplatzhalter 4"/>
          <p:cNvSpPr>
            <a:spLocks noGrp="1"/>
          </p:cNvSpPr>
          <p:nvPr>
            <p:ph sz="half" idx="1"/>
          </p:nvPr>
        </p:nvSpPr>
        <p:spPr>
          <a:xfrm>
            <a:off x="1775520" y="2340000"/>
            <a:ext cx="3949419" cy="4032448"/>
          </a:xfrm>
        </p:spPr>
        <p:txBody>
          <a:bodyPr>
            <a:normAutofit/>
          </a:bodyPr>
          <a:lstStyle/>
          <a:p>
            <a:r>
              <a:rPr lang="de-DE" sz="2000" dirty="0">
                <a:latin typeface="Verdana" panose="020B0604030504040204" pitchFamily="34" charset="0"/>
                <a:ea typeface="Verdana" panose="020B0604030504040204" pitchFamily="34" charset="0"/>
                <a:cs typeface="Verdana" panose="020B0604030504040204" pitchFamily="34" charset="0"/>
              </a:rPr>
              <a:t>Die Preissteigerung für den Kauf und/oder die Lizenzierung von Zeitschriften in Höhe von 402% in 25 Jahren entspricht einer jährlichen Preissteigerung von 16%. </a:t>
            </a:r>
          </a:p>
        </p:txBody>
      </p:sp>
      <p:pic>
        <p:nvPicPr>
          <p:cNvPr id="7" name="Inhaltsplatzhalter 6"/>
          <p:cNvPicPr>
            <a:picLocks noGrp="1" noChangeAspect="1"/>
          </p:cNvPicPr>
          <p:nvPr>
            <p:ph sz="half" idx="2"/>
          </p:nvPr>
        </p:nvPicPr>
        <p:blipFill>
          <a:blip r:embed="rId3" cstate="print"/>
          <a:srcRect t="9785" b="9017"/>
          <a:stretch>
            <a:fillRect/>
          </a:stretch>
        </p:blipFill>
        <p:spPr>
          <a:xfrm>
            <a:off x="5833965" y="463826"/>
            <a:ext cx="5576157" cy="5844209"/>
          </a:xfrm>
          <a:prstGeom prst="rect">
            <a:avLst/>
          </a:prstGeom>
        </p:spPr>
      </p:pic>
      <p:sp>
        <p:nvSpPr>
          <p:cNvPr id="2" name="Foliennummernplatzhalter 1"/>
          <p:cNvSpPr>
            <a:spLocks noGrp="1"/>
          </p:cNvSpPr>
          <p:nvPr>
            <p:ph type="sldNum" sz="quarter" idx="10"/>
          </p:nvPr>
        </p:nvSpPr>
        <p:spPr/>
        <p:txBody>
          <a:bodyPr/>
          <a:lstStyle/>
          <a:p>
            <a:fld id="{4216277B-9607-44BE-A1ED-4FEAE3E992E7}" type="slidenum">
              <a:rPr lang="de-DE" smtClean="0"/>
              <a:pPr/>
              <a:t>10</a:t>
            </a:fld>
            <a:endParaRPr lang="de-DE"/>
          </a:p>
        </p:txBody>
      </p:sp>
    </p:spTree>
    <p:extLst>
      <p:ext uri="{BB962C8B-B14F-4D97-AF65-F5344CB8AC3E}">
        <p14:creationId xmlns:p14="http://schemas.microsoft.com/office/powerpoint/2010/main" val="33883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1"/>
          </p:nvPr>
        </p:nvSpPr>
        <p:spPr/>
        <p:txBody>
          <a:bodyPr/>
          <a:lstStyle/>
          <a:p>
            <a:pPr indent="0">
              <a:buNone/>
            </a:pPr>
            <a:endParaRPr lang="de-DE" dirty="0"/>
          </a:p>
          <a:p>
            <a:r>
              <a:rPr lang="en-US" dirty="0">
                <a:solidFill>
                  <a:srgbClr val="000000"/>
                </a:solidFill>
                <a:latin typeface="LMU CompatilFact"/>
              </a:rPr>
              <a:t>“…global 2011 annual revenues from journals were estimated by Outsell at $9.4 billion, and those from books (and </a:t>
            </a:r>
            <a:r>
              <a:rPr lang="en-US" dirty="0" err="1">
                <a:solidFill>
                  <a:srgbClr val="000000"/>
                </a:solidFill>
                <a:latin typeface="LMU CompatilFact"/>
              </a:rPr>
              <a:t>ebooks</a:t>
            </a:r>
            <a:r>
              <a:rPr lang="en-US" dirty="0">
                <a:solidFill>
                  <a:srgbClr val="000000"/>
                </a:solidFill>
                <a:latin typeface="LMU CompatilFact"/>
              </a:rPr>
              <a:t>) at $3.8 billion” </a:t>
            </a:r>
          </a:p>
          <a:p>
            <a:pPr marR="12110"/>
            <a:r>
              <a:rPr lang="de-DE" sz="1050" dirty="0">
                <a:solidFill>
                  <a:srgbClr val="000000"/>
                </a:solidFill>
                <a:latin typeface="LMU CompatilFact"/>
              </a:rPr>
              <a:t>Quelle : Ware, Mark ; </a:t>
            </a:r>
            <a:r>
              <a:rPr lang="de-DE" sz="1050" dirty="0" err="1">
                <a:solidFill>
                  <a:srgbClr val="000000"/>
                </a:solidFill>
                <a:latin typeface="LMU CompatilFact"/>
              </a:rPr>
              <a:t>Mabe</a:t>
            </a:r>
            <a:r>
              <a:rPr lang="de-DE" sz="1050" dirty="0">
                <a:solidFill>
                  <a:srgbClr val="000000"/>
                </a:solidFill>
                <a:latin typeface="LMU CompatilFact"/>
              </a:rPr>
              <a:t>, Michael: The STM </a:t>
            </a:r>
            <a:r>
              <a:rPr lang="de-DE" sz="1050" dirty="0" err="1">
                <a:solidFill>
                  <a:srgbClr val="000000"/>
                </a:solidFill>
                <a:latin typeface="LMU CompatilFact"/>
              </a:rPr>
              <a:t>report</a:t>
            </a:r>
            <a:r>
              <a:rPr lang="de-DE" sz="1050" dirty="0">
                <a:solidFill>
                  <a:srgbClr val="000000"/>
                </a:solidFill>
                <a:latin typeface="LMU CompatilFact"/>
              </a:rPr>
              <a:t>. 3. </a:t>
            </a:r>
            <a:r>
              <a:rPr lang="de-DE" sz="1050" dirty="0" err="1">
                <a:solidFill>
                  <a:srgbClr val="000000"/>
                </a:solidFill>
                <a:latin typeface="LMU CompatilFact"/>
              </a:rPr>
              <a:t>ed</a:t>
            </a:r>
            <a:r>
              <a:rPr lang="de-DE" sz="1050" dirty="0">
                <a:solidFill>
                  <a:srgbClr val="000000"/>
                </a:solidFill>
                <a:latin typeface="LMU CompatilFact"/>
              </a:rPr>
              <a:t>., November 2012 </a:t>
            </a:r>
          </a:p>
          <a:p>
            <a:pPr marR="12110"/>
            <a:endParaRPr lang="de-DE" sz="1050" dirty="0">
              <a:solidFill>
                <a:srgbClr val="000000"/>
              </a:solidFill>
              <a:latin typeface="LMU CompatilFact"/>
            </a:endParaRPr>
          </a:p>
          <a:p>
            <a:pPr marR="12110"/>
            <a:endParaRPr lang="de-DE" sz="1050" dirty="0">
              <a:solidFill>
                <a:srgbClr val="000000"/>
              </a:solidFill>
              <a:latin typeface="LMU CompatilFact"/>
            </a:endParaRPr>
          </a:p>
          <a:p>
            <a:r>
              <a:rPr lang="de-DE" dirty="0">
                <a:solidFill>
                  <a:srgbClr val="000000"/>
                </a:solidFill>
                <a:latin typeface="LMU CompatilFact"/>
              </a:rPr>
              <a:t>Gewinnspannen kommerzieller Wissenschaftsverlage: offiziell ca. 20 bis 30% </a:t>
            </a:r>
          </a:p>
          <a:p>
            <a:r>
              <a:rPr lang="en-US" sz="1050" dirty="0" err="1">
                <a:solidFill>
                  <a:srgbClr val="000000"/>
                </a:solidFill>
                <a:latin typeface="LMU CompatilFact"/>
              </a:rPr>
              <a:t>Quelle</a:t>
            </a:r>
            <a:r>
              <a:rPr lang="en-US" sz="1050" dirty="0">
                <a:solidFill>
                  <a:srgbClr val="000000"/>
                </a:solidFill>
                <a:latin typeface="LMU CompatilFact"/>
              </a:rPr>
              <a:t>: Van </a:t>
            </a:r>
            <a:r>
              <a:rPr lang="en-US" sz="1050" dirty="0" err="1">
                <a:solidFill>
                  <a:srgbClr val="000000"/>
                </a:solidFill>
                <a:latin typeface="LMU CompatilFact"/>
              </a:rPr>
              <a:t>Noorden</a:t>
            </a:r>
            <a:r>
              <a:rPr lang="en-US" sz="1050" dirty="0">
                <a:solidFill>
                  <a:srgbClr val="000000"/>
                </a:solidFill>
                <a:latin typeface="LMU CompatilFact"/>
              </a:rPr>
              <a:t>, R. (2013). Open access: The true cost of science publishing. Nature, 495 (7442), 426–429. doi:10.1038/495426a </a:t>
            </a:r>
          </a:p>
          <a:p>
            <a:endParaRPr lang="en-US" sz="1050" dirty="0">
              <a:solidFill>
                <a:srgbClr val="000000"/>
              </a:solidFill>
              <a:latin typeface="LMU CompatilFact"/>
            </a:endParaRPr>
          </a:p>
          <a:p>
            <a:endParaRPr lang="de-DE" sz="1050" dirty="0">
              <a:solidFill>
                <a:srgbClr val="000000"/>
              </a:solidFill>
              <a:latin typeface="LMU CompatilFact"/>
            </a:endParaRPr>
          </a:p>
        </p:txBody>
      </p:sp>
      <p:sp>
        <p:nvSpPr>
          <p:cNvPr id="5" name="Titel 4"/>
          <p:cNvSpPr>
            <a:spLocks noGrp="1"/>
          </p:cNvSpPr>
          <p:nvPr>
            <p:ph type="title"/>
          </p:nvPr>
        </p:nvSpPr>
        <p:spPr>
          <a:xfrm>
            <a:off x="1775520" y="1496291"/>
            <a:ext cx="9578280" cy="566356"/>
          </a:xfrm>
        </p:spPr>
        <p:txBody>
          <a:bodyPr/>
          <a:lstStyle/>
          <a:p>
            <a:r>
              <a:rPr lang="de-DE" dirty="0"/>
              <a:t>Zeitschriftenkrise: Gewinne(r)?</a:t>
            </a:r>
            <a:br>
              <a:rPr lang="de-DE" dirty="0"/>
            </a:br>
            <a:endParaRPr lang="de-DE" dirty="0"/>
          </a:p>
        </p:txBody>
      </p:sp>
      <p:pic>
        <p:nvPicPr>
          <p:cNvPr id="7" name="Grafik 6"/>
          <p:cNvPicPr>
            <a:picLocks noChangeAspect="1"/>
          </p:cNvPicPr>
          <p:nvPr/>
        </p:nvPicPr>
        <p:blipFill>
          <a:blip r:embed="rId3" cstate="print"/>
          <a:stretch>
            <a:fillRect/>
          </a:stretch>
        </p:blipFill>
        <p:spPr>
          <a:xfrm>
            <a:off x="3209698" y="4230477"/>
            <a:ext cx="5860037" cy="1960773"/>
          </a:xfrm>
          <a:prstGeom prst="rect">
            <a:avLst/>
          </a:prstGeom>
        </p:spPr>
      </p:pic>
      <p:sp>
        <p:nvSpPr>
          <p:cNvPr id="2" name="Foliennummernplatzhalter 1"/>
          <p:cNvSpPr>
            <a:spLocks noGrp="1"/>
          </p:cNvSpPr>
          <p:nvPr>
            <p:ph type="sldNum" sz="quarter" idx="10"/>
          </p:nvPr>
        </p:nvSpPr>
        <p:spPr/>
        <p:txBody>
          <a:bodyPr/>
          <a:lstStyle/>
          <a:p>
            <a:fld id="{4216277B-9607-44BE-A1ED-4FEAE3E992E7}" type="slidenum">
              <a:rPr lang="de-DE" smtClean="0"/>
              <a:pPr/>
              <a:t>11</a:t>
            </a:fld>
            <a:endParaRPr lang="de-DE"/>
          </a:p>
        </p:txBody>
      </p:sp>
    </p:spTree>
    <p:extLst>
      <p:ext uri="{BB962C8B-B14F-4D97-AF65-F5344CB8AC3E}">
        <p14:creationId xmlns:p14="http://schemas.microsoft.com/office/powerpoint/2010/main" val="795347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4216277B-9607-44BE-A1ED-4FEAE3E992E7}" type="slidenum">
              <a:rPr lang="de-DE" smtClean="0"/>
              <a:pPr/>
              <a:t>12</a:t>
            </a:fld>
            <a:endParaRPr lang="de-DE"/>
          </a:p>
        </p:txBody>
      </p:sp>
      <p:sp>
        <p:nvSpPr>
          <p:cNvPr id="4" name="Titel 3"/>
          <p:cNvSpPr>
            <a:spLocks noGrp="1"/>
          </p:cNvSpPr>
          <p:nvPr>
            <p:ph type="title"/>
          </p:nvPr>
        </p:nvSpPr>
        <p:spPr/>
        <p:txBody>
          <a:bodyPr/>
          <a:lstStyle/>
          <a:p>
            <a:r>
              <a:rPr lang="de-DE" dirty="0"/>
              <a:t>Open Access: Gründe für d</a:t>
            </a:r>
            <a:r>
              <a:rPr lang="de-DE" dirty="0">
                <a:solidFill>
                  <a:prstClr val="black"/>
                </a:solidFill>
              </a:rPr>
              <a:t>ie Open-Access-Bewegung</a:t>
            </a:r>
            <a:br>
              <a:rPr lang="en-US" dirty="0"/>
            </a:br>
            <a:endParaRPr lang="de-DE" dirty="0"/>
          </a:p>
        </p:txBody>
      </p:sp>
      <p:pic>
        <p:nvPicPr>
          <p:cNvPr id="5" name="Inhaltsplatzhalt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258300" y="2571199"/>
            <a:ext cx="1701437" cy="2660429"/>
          </a:xfrm>
          <a:prstGeom prst="rect">
            <a:avLst/>
          </a:prstGeom>
        </p:spPr>
      </p:pic>
      <p:sp>
        <p:nvSpPr>
          <p:cNvPr id="7" name="Textfeld 6"/>
          <p:cNvSpPr txBox="1"/>
          <p:nvPr/>
        </p:nvSpPr>
        <p:spPr>
          <a:xfrm>
            <a:off x="1567543" y="2299063"/>
            <a:ext cx="7393577" cy="3970318"/>
          </a:xfrm>
          <a:prstGeom prst="rect">
            <a:avLst/>
          </a:prstGeom>
          <a:noFill/>
        </p:spPr>
        <p:txBody>
          <a:bodyPr wrap="square" rtlCol="0">
            <a:spAutoFit/>
          </a:bodyPr>
          <a:lstStyle/>
          <a:p>
            <a:pPr marL="285750" indent="-285750">
              <a:buFont typeface="Arial" panose="020B0604020202020204" pitchFamily="34" charset="0"/>
              <a:buChar cha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Zeitschriftenkrise </a:t>
            </a: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„Versorgungslücke“ bei Abo-Zeitschriften </a:t>
            </a: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Wunsch </a:t>
            </a:r>
            <a:r>
              <a:rPr lang="de-DE">
                <a:solidFill>
                  <a:prstClr val="black"/>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nach Zugänglichkeit</a:t>
            </a:r>
            <a:endParaRPr lang="de-DE"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de-DE"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de-DE"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Unzufriedenheit mit Verlagsleistungen</a:t>
            </a:r>
          </a:p>
          <a:p>
            <a:pPr marL="285750" indent="-285750">
              <a:buFont typeface="Arial" panose="020B0604020202020204" pitchFamily="34" charset="0"/>
              <a:buChar char="•"/>
            </a:pPr>
            <a:endParaRPr lang="de-DE"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de-DE"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Rechte am eigenen Werk</a:t>
            </a:r>
          </a:p>
          <a:p>
            <a:endParaRPr lang="de-DE" dirty="0"/>
          </a:p>
          <a:p>
            <a:endParaRPr lang="de-DE" dirty="0"/>
          </a:p>
          <a:p>
            <a:pPr marL="285750" indent="-285750">
              <a:buFont typeface="Arial" panose="020B0604020202020204" pitchFamily="34" charset="0"/>
              <a:buChar cha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Schnelle Veröffentlichung über </a:t>
            </a:r>
            <a:r>
              <a:rPr lang="de-DE" dirty="0" err="1">
                <a:solidFill>
                  <a:prstClr val="black"/>
                </a:solidFill>
                <a:latin typeface="Verdana" panose="020B0604030504040204" pitchFamily="34" charset="0"/>
                <a:ea typeface="Verdana" panose="020B0604030504040204" pitchFamily="34" charset="0"/>
                <a:cs typeface="Verdana" panose="020B0604030504040204" pitchFamily="34" charset="0"/>
              </a:rPr>
              <a:t>Preprintserver</a:t>
            </a: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 möglich</a:t>
            </a:r>
          </a:p>
          <a:p>
            <a:endParaRPr lang="de-DE" dirty="0"/>
          </a:p>
          <a:p>
            <a:endParaRPr lang="de-DE" dirty="0"/>
          </a:p>
          <a:p>
            <a:endParaRPr lang="de-DE" dirty="0"/>
          </a:p>
        </p:txBody>
      </p:sp>
    </p:spTree>
    <p:extLst>
      <p:ext uri="{BB962C8B-B14F-4D97-AF65-F5344CB8AC3E}">
        <p14:creationId xmlns:p14="http://schemas.microsoft.com/office/powerpoint/2010/main" val="1224458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696912"/>
          </a:xfrm>
          <a:prstGeom prst="rect">
            <a:avLst/>
          </a:prstGeom>
        </p:spPr>
        <p:txBody>
          <a:bodyPr/>
          <a:lstStyle/>
          <a:p>
            <a:r>
              <a:rPr lang="de-DE" dirty="0"/>
              <a:t>Open Access: </a:t>
            </a:r>
            <a:r>
              <a:rPr lang="de-DE" dirty="0">
                <a:solidFill>
                  <a:prstClr val="black"/>
                </a:solidFill>
              </a:rPr>
              <a:t>Die Open-Access-Bewegung</a:t>
            </a:r>
            <a:br>
              <a:rPr lang="en-US" dirty="0"/>
            </a:br>
            <a:endParaRPr lang="de-DE" dirty="0"/>
          </a:p>
        </p:txBody>
      </p:sp>
      <p:sp>
        <p:nvSpPr>
          <p:cNvPr id="3" name="Inhaltsplatzhalter 2"/>
          <p:cNvSpPr>
            <a:spLocks noGrp="1"/>
          </p:cNvSpPr>
          <p:nvPr>
            <p:ph sz="half" idx="1"/>
          </p:nvPr>
        </p:nvSpPr>
        <p:spPr/>
        <p:txBody>
          <a:bodyPr>
            <a:normAutofit/>
          </a:bodyPr>
          <a:lstStyle/>
          <a:p>
            <a:pPr lvl="0"/>
            <a:r>
              <a:rPr lang="en-US" dirty="0" err="1">
                <a:solidFill>
                  <a:prstClr val="black"/>
                </a:solidFill>
              </a:rPr>
              <a:t>Erste</a:t>
            </a:r>
            <a:r>
              <a:rPr lang="en-US" dirty="0">
                <a:solidFill>
                  <a:prstClr val="black"/>
                </a:solidFill>
              </a:rPr>
              <a:t> </a:t>
            </a:r>
            <a:r>
              <a:rPr lang="en-US" dirty="0" err="1">
                <a:solidFill>
                  <a:prstClr val="black"/>
                </a:solidFill>
              </a:rPr>
              <a:t>Preprintserver</a:t>
            </a:r>
            <a:r>
              <a:rPr lang="en-US" dirty="0">
                <a:solidFill>
                  <a:prstClr val="black"/>
                </a:solidFill>
              </a:rPr>
              <a:t>: 1991: </a:t>
            </a:r>
            <a:r>
              <a:rPr lang="en-US" dirty="0" err="1">
                <a:solidFill>
                  <a:prstClr val="black"/>
                </a:solidFill>
              </a:rPr>
              <a:t>ArXiv</a:t>
            </a:r>
            <a:r>
              <a:rPr lang="en-US" dirty="0">
                <a:solidFill>
                  <a:prstClr val="black"/>
                </a:solidFill>
              </a:rPr>
              <a:t>, 1997: </a:t>
            </a:r>
            <a:r>
              <a:rPr lang="en-US" dirty="0" err="1">
                <a:solidFill>
                  <a:prstClr val="black"/>
                </a:solidFill>
              </a:rPr>
              <a:t>RePEc</a:t>
            </a:r>
            <a:endParaRPr lang="en-US" dirty="0">
              <a:solidFill>
                <a:prstClr val="black"/>
              </a:solidFill>
            </a:endParaRPr>
          </a:p>
          <a:p>
            <a:pPr lvl="0"/>
            <a:endParaRPr lang="en-US" dirty="0">
              <a:solidFill>
                <a:prstClr val="black"/>
              </a:solidFill>
            </a:endParaRPr>
          </a:p>
          <a:p>
            <a:pPr lvl="0"/>
            <a:r>
              <a:rPr lang="en-US" dirty="0" err="1">
                <a:solidFill>
                  <a:prstClr val="black"/>
                </a:solidFill>
              </a:rPr>
              <a:t>Gründung</a:t>
            </a:r>
            <a:r>
              <a:rPr lang="en-US" dirty="0">
                <a:solidFill>
                  <a:prstClr val="black"/>
                </a:solidFill>
              </a:rPr>
              <a:t> </a:t>
            </a:r>
            <a:r>
              <a:rPr lang="en-US" dirty="0" err="1">
                <a:solidFill>
                  <a:prstClr val="black"/>
                </a:solidFill>
              </a:rPr>
              <a:t>erster</a:t>
            </a:r>
            <a:r>
              <a:rPr lang="en-US" dirty="0">
                <a:solidFill>
                  <a:prstClr val="black"/>
                </a:solidFill>
              </a:rPr>
              <a:t> OA-</a:t>
            </a:r>
            <a:r>
              <a:rPr lang="en-US" dirty="0" err="1">
                <a:solidFill>
                  <a:prstClr val="black"/>
                </a:solidFill>
              </a:rPr>
              <a:t>Zeitschriften</a:t>
            </a:r>
            <a:r>
              <a:rPr lang="en-US" dirty="0">
                <a:solidFill>
                  <a:prstClr val="black"/>
                </a:solidFill>
              </a:rPr>
              <a:t>: </a:t>
            </a:r>
            <a:br>
              <a:rPr lang="en-US" dirty="0">
                <a:solidFill>
                  <a:prstClr val="black"/>
                </a:solidFill>
              </a:rPr>
            </a:br>
            <a:r>
              <a:rPr lang="en-US" dirty="0">
                <a:solidFill>
                  <a:prstClr val="black"/>
                </a:solidFill>
              </a:rPr>
              <a:t>	z. B. </a:t>
            </a:r>
            <a:r>
              <a:rPr lang="en-US" dirty="0" err="1">
                <a:solidFill>
                  <a:prstClr val="black"/>
                </a:solidFill>
              </a:rPr>
              <a:t>Hindawi</a:t>
            </a:r>
            <a:r>
              <a:rPr lang="en-US" dirty="0">
                <a:solidFill>
                  <a:prstClr val="black"/>
                </a:solidFill>
              </a:rPr>
              <a:t> (1997), PLOS (2000), </a:t>
            </a:r>
            <a:r>
              <a:rPr lang="en-US" dirty="0" err="1">
                <a:solidFill>
                  <a:prstClr val="black"/>
                </a:solidFill>
              </a:rPr>
              <a:t>BioMedCentral</a:t>
            </a:r>
            <a:r>
              <a:rPr lang="en-US" dirty="0">
                <a:solidFill>
                  <a:prstClr val="black"/>
                </a:solidFill>
              </a:rPr>
              <a:t> (2000)</a:t>
            </a: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r>
              <a:rPr lang="en-US" dirty="0" err="1">
                <a:solidFill>
                  <a:prstClr val="black"/>
                </a:solidFill>
              </a:rPr>
              <a:t>Erklärung</a:t>
            </a:r>
            <a:r>
              <a:rPr lang="en-US" dirty="0">
                <a:solidFill>
                  <a:prstClr val="black"/>
                </a:solidFill>
              </a:rPr>
              <a:t> </a:t>
            </a:r>
            <a:r>
              <a:rPr lang="en-US" dirty="0" err="1">
                <a:solidFill>
                  <a:prstClr val="black"/>
                </a:solidFill>
              </a:rPr>
              <a:t>der</a:t>
            </a:r>
            <a:r>
              <a:rPr lang="en-US" dirty="0">
                <a:solidFill>
                  <a:prstClr val="black"/>
                </a:solidFill>
              </a:rPr>
              <a:t> Budapest Open Access Initiative (2002) </a:t>
            </a:r>
          </a:p>
          <a:p>
            <a:pPr lvl="0"/>
            <a:endParaRPr lang="en-US" dirty="0">
              <a:solidFill>
                <a:prstClr val="black"/>
              </a:solidFill>
            </a:endParaRPr>
          </a:p>
          <a:p>
            <a:pPr lvl="0"/>
            <a:r>
              <a:rPr lang="en-US" dirty="0">
                <a:solidFill>
                  <a:prstClr val="black"/>
                </a:solidFill>
              </a:rPr>
              <a:t>Bethesda Statement on Open Access Publishing (2003)</a:t>
            </a:r>
          </a:p>
          <a:p>
            <a:pPr lvl="0"/>
            <a:endParaRPr lang="de-DE" dirty="0">
              <a:solidFill>
                <a:prstClr val="black"/>
              </a:solidFill>
            </a:endParaRPr>
          </a:p>
          <a:p>
            <a:pPr lvl="0"/>
            <a:r>
              <a:rPr lang="de-DE" dirty="0">
                <a:solidFill>
                  <a:prstClr val="black"/>
                </a:solidFill>
              </a:rPr>
              <a:t>Berliner Erklärung über den offenen Zugang zu wissenschaftlichem Wissen 	</a:t>
            </a:r>
            <a:r>
              <a:rPr lang="en-US" dirty="0">
                <a:solidFill>
                  <a:prstClr val="black"/>
                </a:solidFill>
              </a:rPr>
              <a:t>(2003) 	(</a:t>
            </a:r>
            <a:r>
              <a:rPr lang="de-DE" sz="1400" dirty="0">
                <a:solidFill>
                  <a:prstClr val="black"/>
                </a:solidFill>
                <a:hlinkClick r:id="rId3"/>
              </a:rPr>
              <a:t>https://openaccess.mpg.de/Berliner-Erklaerung</a:t>
            </a:r>
            <a:r>
              <a:rPr lang="de-DE" dirty="0">
                <a:solidFill>
                  <a:prstClr val="black"/>
                </a:solidFill>
              </a:rPr>
              <a:t>)</a:t>
            </a:r>
          </a:p>
          <a:p>
            <a:pPr indent="0">
              <a:buNone/>
            </a:pPr>
            <a:endParaRPr lang="de-DE" dirty="0"/>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8261" y="2446672"/>
            <a:ext cx="1368152" cy="2139293"/>
          </a:xfrm>
          <a:prstGeom prst="rect">
            <a:avLst/>
          </a:prstGeom>
        </p:spPr>
      </p:pic>
      <p:sp>
        <p:nvSpPr>
          <p:cNvPr id="5" name="Foliennummernplatzhalter 4"/>
          <p:cNvSpPr>
            <a:spLocks noGrp="1"/>
          </p:cNvSpPr>
          <p:nvPr>
            <p:ph type="sldNum" sz="quarter" idx="10"/>
          </p:nvPr>
        </p:nvSpPr>
        <p:spPr/>
        <p:txBody>
          <a:bodyPr/>
          <a:lstStyle/>
          <a:p>
            <a:fld id="{4216277B-9607-44BE-A1ED-4FEAE3E992E7}" type="slidenum">
              <a:rPr lang="de-DE" smtClean="0"/>
              <a:pPr/>
              <a:t>13</a:t>
            </a:fld>
            <a:endParaRPr lang="de-DE"/>
          </a:p>
        </p:txBody>
      </p:sp>
    </p:spTree>
    <p:extLst>
      <p:ext uri="{BB962C8B-B14F-4D97-AF65-F5344CB8AC3E}">
        <p14:creationId xmlns:p14="http://schemas.microsoft.com/office/powerpoint/2010/main" val="2622539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1752733" y="2283874"/>
            <a:ext cx="9601067" cy="3851250"/>
          </a:xfrm>
        </p:spPr>
        <p:txBody>
          <a:bodyPr>
            <a:normAutofit fontScale="92500" lnSpcReduction="10000"/>
          </a:bodyPr>
          <a:lstStyle/>
          <a:p>
            <a:pPr indent="0">
              <a:lnSpc>
                <a:spcPct val="150000"/>
              </a:lnSpc>
              <a:buNone/>
            </a:pPr>
            <a:r>
              <a:rPr lang="de-DE" sz="2000" b="1" dirty="0"/>
              <a:t>Unter dem Schlagwort Open Access werden unterschiedliche Bestrebungen für einen freien Zugriff auf Ergebnisse öffentlich finanzierter Forschung über das Internet zusammengefasst. </a:t>
            </a:r>
          </a:p>
          <a:p>
            <a:pPr indent="0">
              <a:lnSpc>
                <a:spcPct val="150000"/>
              </a:lnSpc>
              <a:buNone/>
            </a:pPr>
            <a:endParaRPr lang="de-DE" sz="2000" b="1" dirty="0"/>
          </a:p>
          <a:p>
            <a:pPr indent="0">
              <a:lnSpc>
                <a:spcPct val="150000"/>
              </a:lnSpc>
              <a:buNone/>
            </a:pPr>
            <a:r>
              <a:rPr lang="de-DE" sz="2000" b="1" dirty="0"/>
              <a:t>Ziel ist es, wissenschaftliche Literatur (auch Daten, digitale Reproduktionen von Kulturgut, etc.) im Internet frei zugänglich zu machen – ohne finanzielle, technische oder rechtliche Barrieren. </a:t>
            </a:r>
          </a:p>
          <a:p>
            <a:pPr indent="0">
              <a:lnSpc>
                <a:spcPct val="150000"/>
              </a:lnSpc>
              <a:buNone/>
            </a:pPr>
            <a:endParaRPr lang="de-DE" sz="2000" b="1" dirty="0">
              <a:sym typeface="Wingdings" panose="05000000000000000000" pitchFamily="2" charset="2"/>
            </a:endParaRPr>
          </a:p>
          <a:p>
            <a:pPr indent="0">
              <a:lnSpc>
                <a:spcPct val="150000"/>
              </a:lnSpc>
              <a:buNone/>
            </a:pPr>
            <a:r>
              <a:rPr lang="de-DE" sz="2000" b="1" dirty="0">
                <a:sym typeface="Wingdings" panose="05000000000000000000" pitchFamily="2" charset="2"/>
              </a:rPr>
              <a:t> </a:t>
            </a:r>
            <a:r>
              <a:rPr lang="de-DE" sz="2000" b="1" dirty="0">
                <a:solidFill>
                  <a:schemeClr val="accent2">
                    <a:lumMod val="75000"/>
                  </a:schemeClr>
                </a:solidFill>
              </a:rPr>
              <a:t>kostenlos, ohne Zugangsbeschränkungen, nachnutzbar</a:t>
            </a:r>
            <a:r>
              <a:rPr lang="de-DE" sz="2000" b="1" dirty="0"/>
              <a:t>.</a:t>
            </a:r>
          </a:p>
        </p:txBody>
      </p:sp>
      <p:sp>
        <p:nvSpPr>
          <p:cNvPr id="3" name="Foliennummernplatzhalter 2"/>
          <p:cNvSpPr>
            <a:spLocks noGrp="1"/>
          </p:cNvSpPr>
          <p:nvPr>
            <p:ph type="sldNum" sz="quarter" idx="10"/>
          </p:nvPr>
        </p:nvSpPr>
        <p:spPr/>
        <p:txBody>
          <a:bodyPr/>
          <a:lstStyle/>
          <a:p>
            <a:fld id="{4216277B-9607-44BE-A1ED-4FEAE3E992E7}" type="slidenum">
              <a:rPr lang="de-DE" smtClean="0"/>
              <a:pPr/>
              <a:t>14</a:t>
            </a:fld>
            <a:endParaRPr lang="de-DE"/>
          </a:p>
        </p:txBody>
      </p:sp>
      <p:sp>
        <p:nvSpPr>
          <p:cNvPr id="4" name="Titel 3"/>
          <p:cNvSpPr>
            <a:spLocks noGrp="1"/>
          </p:cNvSpPr>
          <p:nvPr>
            <p:ph type="title"/>
          </p:nvPr>
        </p:nvSpPr>
        <p:spPr/>
        <p:txBody>
          <a:bodyPr/>
          <a:lstStyle/>
          <a:p>
            <a:r>
              <a:rPr lang="de-DE" dirty="0"/>
              <a:t>Was ist Open Access?</a:t>
            </a:r>
          </a:p>
        </p:txBody>
      </p:sp>
    </p:spTree>
    <p:extLst>
      <p:ext uri="{BB962C8B-B14F-4D97-AF65-F5344CB8AC3E}">
        <p14:creationId xmlns:p14="http://schemas.microsoft.com/office/powerpoint/2010/main" val="1878604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775520" y="2590800"/>
            <a:ext cx="9601067" cy="3988904"/>
          </a:xfrm>
          <a:noFill/>
          <a:ln>
            <a:solidFill>
              <a:schemeClr val="accent2">
                <a:lumMod val="50000"/>
              </a:schemeClr>
            </a:solidFill>
          </a:ln>
        </p:spPr>
        <p:txBody>
          <a:bodyPr>
            <a:normAutofit/>
          </a:bodyPr>
          <a:lstStyle/>
          <a:p>
            <a:endParaRPr lang="de-DE" dirty="0"/>
          </a:p>
          <a:p>
            <a:pPr marL="457200" indent="-457200">
              <a:buAutoNum type="arabicPeriod"/>
            </a:pPr>
            <a:r>
              <a:rPr lang="de-DE" sz="2000" dirty="0"/>
              <a:t>Die Urheber und die Rechteinhaber solcher Veröffentlichungen gewähren allen Nutzern unwiderruflich</a:t>
            </a:r>
            <a:r>
              <a:rPr lang="de-DE" sz="2000" b="1" dirty="0">
                <a:solidFill>
                  <a:schemeClr val="accent2">
                    <a:lumMod val="50000"/>
                  </a:schemeClr>
                </a:solidFill>
              </a:rPr>
              <a:t> </a:t>
            </a:r>
            <a:r>
              <a:rPr lang="de-DE" sz="2000" b="1" dirty="0">
                <a:solidFill>
                  <a:schemeClr val="accent2">
                    <a:lumMod val="75000"/>
                  </a:schemeClr>
                </a:solidFill>
              </a:rPr>
              <a:t>das freie, weltweite Zugangsrecht</a:t>
            </a:r>
            <a:r>
              <a:rPr lang="de-DE" sz="2000" b="1" dirty="0">
                <a:solidFill>
                  <a:schemeClr val="accent2">
                    <a:lumMod val="50000"/>
                  </a:schemeClr>
                </a:solidFill>
              </a:rPr>
              <a:t> </a:t>
            </a:r>
            <a:r>
              <a:rPr lang="de-DE" sz="2000" dirty="0"/>
              <a:t>zu diesen Veröffentlichungen und erlauben ihnen, diese Veröffentlichungen – in jedem beliebigen digitalen Medium und für jeden verantwortbaren Zweck – </a:t>
            </a:r>
            <a:r>
              <a:rPr lang="de-DE" sz="2000" b="1" dirty="0">
                <a:solidFill>
                  <a:schemeClr val="accent2">
                    <a:lumMod val="75000"/>
                  </a:schemeClr>
                </a:solidFill>
              </a:rPr>
              <a:t>zu kopieren, zu nutzen, zu verbreiten, zu übertragen und öffentlich wiederzugeben sowie Bearbeitungen davon zu erstellen und zu verbreiten</a:t>
            </a:r>
            <a:r>
              <a:rPr lang="de-DE" sz="2000" b="1" dirty="0"/>
              <a:t>, sofern die Urheberschaft korrekt angegeben wird.</a:t>
            </a:r>
            <a:r>
              <a:rPr lang="de-DE" sz="2000" dirty="0"/>
              <a:t> […] </a:t>
            </a:r>
          </a:p>
          <a:p>
            <a:pPr marL="457200" indent="-457200">
              <a:buNone/>
            </a:pPr>
            <a:endParaRPr lang="de-DE" sz="2000" dirty="0"/>
          </a:p>
          <a:p>
            <a:pPr marL="457200" indent="-457200">
              <a:buNone/>
            </a:pPr>
            <a:r>
              <a:rPr lang="de-DE" sz="2000" dirty="0"/>
              <a:t>	Weiterhin kann von diesen Beiträgen eine geringe Anzahl von Ausdrucken zum privaten Gebrauch angefertigt werden.</a:t>
            </a:r>
          </a:p>
          <a:p>
            <a:pPr indent="0">
              <a:buNone/>
            </a:pPr>
            <a:endParaRPr lang="de-DE" sz="2200" dirty="0"/>
          </a:p>
        </p:txBody>
      </p:sp>
      <p:sp>
        <p:nvSpPr>
          <p:cNvPr id="2" name="Titel 1"/>
          <p:cNvSpPr>
            <a:spLocks noGrp="1"/>
          </p:cNvSpPr>
          <p:nvPr>
            <p:ph type="title"/>
          </p:nvPr>
        </p:nvSpPr>
        <p:spPr>
          <a:xfrm>
            <a:off x="1776000" y="1501200"/>
            <a:ext cx="9584267" cy="1089600"/>
          </a:xfrm>
          <a:prstGeom prst="rect">
            <a:avLst/>
          </a:prstGeom>
        </p:spPr>
        <p:txBody>
          <a:bodyPr>
            <a:normAutofit fontScale="90000"/>
          </a:bodyPr>
          <a:lstStyle/>
          <a:p>
            <a:r>
              <a:rPr lang="de-DE" dirty="0"/>
              <a:t>Definition Open-Access-Veröffentlichungen laut Berliner Erklärung über den offenen Zugang zu wissenschaftlichem Wissen </a:t>
            </a:r>
            <a:r>
              <a:rPr lang="en-US" dirty="0"/>
              <a:t>(2003)</a:t>
            </a:r>
            <a:endParaRPr lang="de-DE" dirty="0"/>
          </a:p>
        </p:txBody>
      </p:sp>
      <p:cxnSp>
        <p:nvCxnSpPr>
          <p:cNvPr id="8" name="Gerade Verbindung mit Pfeil 7"/>
          <p:cNvCxnSpPr/>
          <p:nvPr/>
        </p:nvCxnSpPr>
        <p:spPr>
          <a:xfrm>
            <a:off x="10505872" y="5058383"/>
            <a:ext cx="661481" cy="447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0758792" y="5622587"/>
            <a:ext cx="1031132" cy="584775"/>
          </a:xfrm>
          <a:prstGeom prst="rect">
            <a:avLst/>
          </a:prstGeom>
          <a:solidFill>
            <a:schemeClr val="accent2">
              <a:lumMod val="60000"/>
              <a:lumOff val="40000"/>
            </a:schemeClr>
          </a:solidFill>
        </p:spPr>
        <p:txBody>
          <a:bodyPr wrap="square" rtlCol="0">
            <a:spAutoFit/>
          </a:bodyPr>
          <a:lstStyle/>
          <a:p>
            <a:r>
              <a:rPr lang="de-DE" sz="3200" b="1" dirty="0" err="1">
                <a:solidFill>
                  <a:schemeClr val="accent2">
                    <a:lumMod val="50000"/>
                  </a:schemeClr>
                </a:solidFill>
              </a:rPr>
              <a:t>libre</a:t>
            </a:r>
            <a:endParaRPr lang="de-DE" b="1" dirty="0">
              <a:solidFill>
                <a:schemeClr val="accent2">
                  <a:lumMod val="50000"/>
                </a:schemeClr>
              </a:solidFill>
            </a:endParaRPr>
          </a:p>
        </p:txBody>
      </p:sp>
      <p:sp>
        <p:nvSpPr>
          <p:cNvPr id="11" name="Textfeld 10"/>
          <p:cNvSpPr txBox="1"/>
          <p:nvPr/>
        </p:nvSpPr>
        <p:spPr>
          <a:xfrm>
            <a:off x="10564238" y="2256817"/>
            <a:ext cx="1361873" cy="584775"/>
          </a:xfrm>
          <a:prstGeom prst="rect">
            <a:avLst/>
          </a:prstGeom>
          <a:solidFill>
            <a:schemeClr val="accent2">
              <a:lumMod val="60000"/>
              <a:lumOff val="40000"/>
            </a:schemeClr>
          </a:solidFill>
        </p:spPr>
        <p:txBody>
          <a:bodyPr wrap="square" rtlCol="0">
            <a:spAutoFit/>
          </a:bodyPr>
          <a:lstStyle/>
          <a:p>
            <a:r>
              <a:rPr lang="de-DE" sz="3200" dirty="0">
                <a:solidFill>
                  <a:schemeClr val="accent2">
                    <a:lumMod val="50000"/>
                  </a:schemeClr>
                </a:solidFill>
              </a:rPr>
              <a:t>gratis</a:t>
            </a:r>
            <a:endParaRPr lang="de-DE" dirty="0">
              <a:solidFill>
                <a:schemeClr val="accent2">
                  <a:lumMod val="50000"/>
                </a:schemeClr>
              </a:solidFill>
            </a:endParaRPr>
          </a:p>
        </p:txBody>
      </p:sp>
      <p:cxnSp>
        <p:nvCxnSpPr>
          <p:cNvPr id="13" name="Gerade Verbindung mit Pfeil 12"/>
          <p:cNvCxnSpPr/>
          <p:nvPr/>
        </p:nvCxnSpPr>
        <p:spPr>
          <a:xfrm flipV="1">
            <a:off x="10894979" y="2898842"/>
            <a:ext cx="700392" cy="622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Foliennummernplatzhalter 3"/>
          <p:cNvSpPr>
            <a:spLocks noGrp="1"/>
          </p:cNvSpPr>
          <p:nvPr>
            <p:ph type="sldNum" sz="quarter" idx="10"/>
          </p:nvPr>
        </p:nvSpPr>
        <p:spPr/>
        <p:txBody>
          <a:bodyPr/>
          <a:lstStyle/>
          <a:p>
            <a:fld id="{4216277B-9607-44BE-A1ED-4FEAE3E992E7}" type="slidenum">
              <a:rPr lang="de-DE" smtClean="0"/>
              <a:pPr/>
              <a:t>15</a:t>
            </a:fld>
            <a:endParaRPr lang="de-DE" dirty="0"/>
          </a:p>
        </p:txBody>
      </p:sp>
    </p:spTree>
    <p:extLst>
      <p:ext uri="{BB962C8B-B14F-4D97-AF65-F5344CB8AC3E}">
        <p14:creationId xmlns:p14="http://schemas.microsoft.com/office/powerpoint/2010/main" val="798600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1089600"/>
          </a:xfrm>
          <a:prstGeom prst="rect">
            <a:avLst/>
          </a:prstGeom>
        </p:spPr>
        <p:txBody>
          <a:bodyPr>
            <a:normAutofit fontScale="90000"/>
          </a:bodyPr>
          <a:lstStyle/>
          <a:p>
            <a:r>
              <a:rPr lang="de-DE" dirty="0"/>
              <a:t>Definition Open-Access-Veröffentlichungen laut Berliner Erklärung über den offenen Zugang zu wissenschaftlichem Wissen </a:t>
            </a:r>
            <a:r>
              <a:rPr lang="en-US" dirty="0"/>
              <a:t>(2003)</a:t>
            </a:r>
            <a:endParaRPr lang="de-DE" dirty="0"/>
          </a:p>
        </p:txBody>
      </p:sp>
      <p:sp>
        <p:nvSpPr>
          <p:cNvPr id="3" name="Inhaltsplatzhalter 2"/>
          <p:cNvSpPr>
            <a:spLocks noGrp="1"/>
          </p:cNvSpPr>
          <p:nvPr>
            <p:ph sz="half" idx="1"/>
          </p:nvPr>
        </p:nvSpPr>
        <p:spPr>
          <a:xfrm>
            <a:off x="1775520" y="2590800"/>
            <a:ext cx="9601067" cy="3988904"/>
          </a:xfrm>
        </p:spPr>
        <p:txBody>
          <a:bodyPr>
            <a:normAutofit/>
          </a:bodyPr>
          <a:lstStyle/>
          <a:p>
            <a:pPr indent="0">
              <a:buNone/>
            </a:pPr>
            <a:r>
              <a:rPr lang="de-DE" sz="2000" dirty="0"/>
              <a:t>2. Eine vollständige Fassung der Veröffentlichung sowie aller ergänzenden Materialien, einschließlich</a:t>
            </a:r>
          </a:p>
          <a:p>
            <a:pPr indent="0">
              <a:buNone/>
            </a:pPr>
            <a:r>
              <a:rPr lang="de-DE" sz="2000" dirty="0"/>
              <a:t>einer Kopie der oben erläuterten Rechte wird in einem geeigneten elektronischen Standardformat in </a:t>
            </a:r>
            <a:r>
              <a:rPr lang="de-DE" sz="2000" b="1" dirty="0">
                <a:solidFill>
                  <a:schemeClr val="accent2">
                    <a:lumMod val="75000"/>
                  </a:schemeClr>
                </a:solidFill>
              </a:rPr>
              <a:t>mindestens einem Online-Archiv hinterlegt</a:t>
            </a:r>
            <a:r>
              <a:rPr lang="de-DE" sz="2000" b="1" dirty="0"/>
              <a:t> </a:t>
            </a:r>
            <a:r>
              <a:rPr lang="de-DE" sz="2000" dirty="0"/>
              <a:t>(und damit veröffentlicht), das geeignete technische Standards(wie die </a:t>
            </a:r>
            <a:r>
              <a:rPr lang="de-DE" sz="2000" i="1" dirty="0"/>
              <a:t>Open Archive</a:t>
            </a:r>
            <a:r>
              <a:rPr lang="de-DE" sz="2000" dirty="0"/>
              <a:t>-Regeln) verwendet und das von einer </a:t>
            </a:r>
            <a:r>
              <a:rPr lang="de-DE" sz="2000" b="1" dirty="0"/>
              <a:t>wissenschaftlichen Einrichtung</a:t>
            </a:r>
            <a:r>
              <a:rPr lang="de-DE" sz="2000" dirty="0"/>
              <a:t>, einer wissenschaftlichen Gesellschaft, einer öffentlichen Institution oder einer anderen etablierten Organisation in dem Bestreben betrieben und gepflegt wird, den </a:t>
            </a:r>
            <a:r>
              <a:rPr lang="de-DE" sz="2000" b="1" dirty="0"/>
              <a:t>offenen Zugang, die uneingeschränkte Verbreitung, die Interoperabilität und die langfristige Archivierung zu ermöglichen</a:t>
            </a:r>
            <a:r>
              <a:rPr lang="de-DE" sz="2000" dirty="0"/>
              <a:t>.“</a:t>
            </a:r>
          </a:p>
          <a:p>
            <a:pPr indent="0">
              <a:buNone/>
            </a:pPr>
            <a:endParaRPr lang="de-DE" sz="2200" dirty="0"/>
          </a:p>
        </p:txBody>
      </p:sp>
      <p:sp>
        <p:nvSpPr>
          <p:cNvPr id="4" name="Foliennummernplatzhalter 3"/>
          <p:cNvSpPr>
            <a:spLocks noGrp="1"/>
          </p:cNvSpPr>
          <p:nvPr>
            <p:ph type="sldNum" sz="quarter" idx="10"/>
          </p:nvPr>
        </p:nvSpPr>
        <p:spPr/>
        <p:txBody>
          <a:bodyPr/>
          <a:lstStyle/>
          <a:p>
            <a:fld id="{4216277B-9607-44BE-A1ED-4FEAE3E992E7}" type="slidenum">
              <a:rPr lang="de-DE" smtClean="0"/>
              <a:pPr/>
              <a:t>16</a:t>
            </a:fld>
            <a:endParaRPr lang="de-DE"/>
          </a:p>
        </p:txBody>
      </p:sp>
    </p:spTree>
    <p:extLst>
      <p:ext uri="{BB962C8B-B14F-4D97-AF65-F5344CB8AC3E}">
        <p14:creationId xmlns:p14="http://schemas.microsoft.com/office/powerpoint/2010/main" val="755494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0" y="1709131"/>
            <a:ext cx="12231012" cy="5012345"/>
          </a:xfrm>
          <a:prstGeom prst="rect">
            <a:avLst/>
          </a:prstGeom>
        </p:spPr>
      </p:pic>
      <p:sp>
        <p:nvSpPr>
          <p:cNvPr id="2" name="Inhaltsplatzhalter 1"/>
          <p:cNvSpPr>
            <a:spLocks noGrp="1"/>
          </p:cNvSpPr>
          <p:nvPr>
            <p:ph sz="half" idx="1"/>
          </p:nvPr>
        </p:nvSpPr>
        <p:spPr>
          <a:xfrm>
            <a:off x="1531035" y="6526963"/>
            <a:ext cx="8670191" cy="252160"/>
          </a:xfrm>
        </p:spPr>
        <p:txBody>
          <a:bodyPr>
            <a:normAutofit fontScale="92500" lnSpcReduction="20000"/>
          </a:bodyPr>
          <a:lstStyle/>
          <a:p>
            <a:pPr indent="0" algn="ctr">
              <a:buNone/>
            </a:pPr>
            <a:r>
              <a:rPr lang="de-DE" sz="1400" dirty="0">
                <a:hlinkClick r:id="rId4"/>
              </a:rPr>
              <a:t>https://www.plos.org/how-open-is-it</a:t>
            </a:r>
            <a:r>
              <a:rPr lang="de-DE" sz="1400" dirty="0"/>
              <a:t> </a:t>
            </a:r>
          </a:p>
          <a:p>
            <a:endParaRPr lang="de-DE" dirty="0"/>
          </a:p>
        </p:txBody>
      </p:sp>
      <p:sp>
        <p:nvSpPr>
          <p:cNvPr id="3" name="Foliennummernplatzhalt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p:cNvSpPr>
            <a:spLocks noGrp="1"/>
          </p:cNvSpPr>
          <p:nvPr>
            <p:ph type="title"/>
          </p:nvPr>
        </p:nvSpPr>
        <p:spPr/>
        <p:txBody>
          <a:bodyPr/>
          <a:lstStyle/>
          <a:p>
            <a:r>
              <a:rPr lang="de-DE" dirty="0"/>
              <a:t>Wie „open“ ist das Werk wirklich?</a:t>
            </a:r>
          </a:p>
        </p:txBody>
      </p:sp>
    </p:spTree>
    <p:extLst>
      <p:ext uri="{BB962C8B-B14F-4D97-AF65-F5344CB8AC3E}">
        <p14:creationId xmlns:p14="http://schemas.microsoft.com/office/powerpoint/2010/main" val="1880632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372981D-8B98-4B35-8FAD-BBBA5E929B87}"/>
              </a:ext>
            </a:extLst>
          </p:cNvPr>
          <p:cNvSpPr>
            <a:spLocks noGrp="1"/>
          </p:cNvSpPr>
          <p:nvPr>
            <p:ph sz="half" idx="1"/>
          </p:nvPr>
        </p:nvSpPr>
        <p:spPr>
          <a:xfrm>
            <a:off x="1578481" y="2283874"/>
            <a:ext cx="1283989" cy="3851250"/>
          </a:xfrm>
        </p:spPr>
        <p:txBody>
          <a:bodyPr>
            <a:normAutofit/>
          </a:bodyPr>
          <a:lstStyle/>
          <a:p>
            <a:endParaRPr lang="de-DE" sz="1400" dirty="0"/>
          </a:p>
        </p:txBody>
      </p:sp>
      <p:sp>
        <p:nvSpPr>
          <p:cNvPr id="3" name="Foliennummernplatzhalter 2">
            <a:extLst>
              <a:ext uri="{FF2B5EF4-FFF2-40B4-BE49-F238E27FC236}">
                <a16:creationId xmlns:a16="http://schemas.microsoft.com/office/drawing/2014/main" id="{E93BD636-41D5-460B-9969-AE6240C81F97}"/>
              </a:ext>
            </a:extLst>
          </p:cNvPr>
          <p:cNvSpPr>
            <a:spLocks noGrp="1"/>
          </p:cNvSpPr>
          <p:nvPr>
            <p:ph type="sldNum" sz="quarter" idx="10"/>
          </p:nvPr>
        </p:nvSpPr>
        <p:spPr/>
        <p:txBody>
          <a:bodyPr/>
          <a:lstStyle/>
          <a:p>
            <a:fld id="{4216277B-9607-44BE-A1ED-4FEAE3E992E7}" type="slidenum">
              <a:rPr lang="de-DE" smtClean="0"/>
              <a:pPr/>
              <a:t>18</a:t>
            </a:fld>
            <a:endParaRPr lang="de-DE"/>
          </a:p>
        </p:txBody>
      </p:sp>
      <p:sp>
        <p:nvSpPr>
          <p:cNvPr id="4" name="Titel 3">
            <a:extLst>
              <a:ext uri="{FF2B5EF4-FFF2-40B4-BE49-F238E27FC236}">
                <a16:creationId xmlns:a16="http://schemas.microsoft.com/office/drawing/2014/main" id="{35DE3BE0-14EA-4A92-920A-A1EE188C6ED2}"/>
              </a:ext>
            </a:extLst>
          </p:cNvPr>
          <p:cNvSpPr>
            <a:spLocks noGrp="1"/>
          </p:cNvSpPr>
          <p:nvPr>
            <p:ph type="title"/>
          </p:nvPr>
        </p:nvSpPr>
        <p:spPr/>
        <p:txBody>
          <a:bodyPr/>
          <a:lstStyle/>
          <a:p>
            <a:r>
              <a:rPr lang="de-DE" dirty="0"/>
              <a:t>Warum OA?</a:t>
            </a:r>
          </a:p>
        </p:txBody>
      </p:sp>
      <p:pic>
        <p:nvPicPr>
          <p:cNvPr id="6" name="Grafik 5">
            <a:extLst>
              <a:ext uri="{FF2B5EF4-FFF2-40B4-BE49-F238E27FC236}">
                <a16:creationId xmlns:a16="http://schemas.microsoft.com/office/drawing/2014/main" id="{FEDFCE80-183B-476B-9C95-C580926BE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33" y="0"/>
            <a:ext cx="12192000" cy="6356351"/>
          </a:xfrm>
          <a:prstGeom prst="rect">
            <a:avLst/>
          </a:prstGeom>
        </p:spPr>
      </p:pic>
      <p:sp>
        <p:nvSpPr>
          <p:cNvPr id="5" name="Textfeld 4">
            <a:extLst>
              <a:ext uri="{FF2B5EF4-FFF2-40B4-BE49-F238E27FC236}">
                <a16:creationId xmlns:a16="http://schemas.microsoft.com/office/drawing/2014/main" id="{4CAAC276-487B-4F3F-9267-B217E9299AD5}"/>
              </a:ext>
            </a:extLst>
          </p:cNvPr>
          <p:cNvSpPr txBox="1"/>
          <p:nvPr/>
        </p:nvSpPr>
        <p:spPr>
          <a:xfrm>
            <a:off x="220133" y="6352144"/>
            <a:ext cx="6835080" cy="738664"/>
          </a:xfrm>
          <a:prstGeom prst="rect">
            <a:avLst/>
          </a:prstGeom>
          <a:noFill/>
        </p:spPr>
        <p:txBody>
          <a:bodyPr wrap="square" rtlCol="0">
            <a:spAutoFit/>
          </a:bodyPr>
          <a:lstStyle/>
          <a:p>
            <a:r>
              <a:rPr lang="de-DE" sz="1200" dirty="0">
                <a:hlinkClick r:id="rId4"/>
              </a:rPr>
              <a:t>https://en.wikipedia.org/wiki/File:Benefitsofopenaccess_cc-by_logo.pd_eng.jpg#filelinks</a:t>
            </a:r>
            <a:r>
              <a:rPr lang="de-DE" sz="1200" dirty="0"/>
              <a:t>  </a:t>
            </a:r>
          </a:p>
          <a:p>
            <a:r>
              <a:rPr lang="de-DE" sz="1200" dirty="0">
                <a:hlinkClick r:id="rId5"/>
              </a:rPr>
              <a:t>https://creativecommons.org/licenses/by/4.0/deed.en</a:t>
            </a:r>
            <a:endParaRPr lang="de-DE" sz="1200" dirty="0"/>
          </a:p>
          <a:p>
            <a:endParaRPr lang="de-DE" dirty="0"/>
          </a:p>
        </p:txBody>
      </p:sp>
    </p:spTree>
    <p:extLst>
      <p:ext uri="{BB962C8B-B14F-4D97-AF65-F5344CB8AC3E}">
        <p14:creationId xmlns:p14="http://schemas.microsoft.com/office/powerpoint/2010/main" val="124367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199"/>
            <a:ext cx="9584267" cy="881053"/>
          </a:xfrm>
          <a:prstGeom prst="rect">
            <a:avLst/>
          </a:prstGeom>
        </p:spPr>
        <p:txBody>
          <a:bodyPr/>
          <a:lstStyle/>
          <a:p>
            <a:r>
              <a:rPr lang="de-DE" dirty="0"/>
              <a:t>Vorteile von Open Access für Wissenschaftler/innen</a:t>
            </a:r>
          </a:p>
        </p:txBody>
      </p:sp>
      <p:sp>
        <p:nvSpPr>
          <p:cNvPr id="3" name="Inhaltsplatzhalter 2"/>
          <p:cNvSpPr>
            <a:spLocks noGrp="1"/>
          </p:cNvSpPr>
          <p:nvPr>
            <p:ph sz="half" idx="1"/>
          </p:nvPr>
        </p:nvSpPr>
        <p:spPr>
          <a:xfrm>
            <a:off x="1775520" y="2502568"/>
            <a:ext cx="9601067" cy="3688682"/>
          </a:xfrm>
        </p:spPr>
        <p:txBody>
          <a:bodyPr>
            <a:normAutofit fontScale="85000" lnSpcReduction="10000"/>
          </a:bodyPr>
          <a:lstStyle/>
          <a:p>
            <a:r>
              <a:rPr lang="de-DE" b="1" dirty="0"/>
              <a:t>Bestmögliche Zugänglichkeit anderer zum Artikel</a:t>
            </a:r>
          </a:p>
          <a:p>
            <a:endParaRPr lang="de-DE" dirty="0"/>
          </a:p>
          <a:p>
            <a:r>
              <a:rPr lang="de-DE" b="1" dirty="0"/>
              <a:t>Erhöhte </a:t>
            </a:r>
            <a:r>
              <a:rPr lang="de-DE" b="1" dirty="0" err="1"/>
              <a:t>Zitierhäufigkeit</a:t>
            </a:r>
            <a:r>
              <a:rPr lang="de-DE" b="1" dirty="0"/>
              <a:t>*</a:t>
            </a:r>
          </a:p>
          <a:p>
            <a:endParaRPr lang="de-DE" dirty="0"/>
          </a:p>
          <a:p>
            <a:r>
              <a:rPr lang="de-DE" b="1" dirty="0"/>
              <a:t>Unkomplizierte Rechtslage</a:t>
            </a:r>
            <a:r>
              <a:rPr lang="de-DE" dirty="0"/>
              <a:t> zur Weiternutzung der Arbeit: Autor behält Nutzungsrechte</a:t>
            </a:r>
          </a:p>
          <a:p>
            <a:endParaRPr lang="de-DE" dirty="0"/>
          </a:p>
          <a:p>
            <a:r>
              <a:rPr lang="de-DE" b="1" dirty="0"/>
              <a:t>Vorgaben und Richtlinien</a:t>
            </a:r>
            <a:r>
              <a:rPr lang="de-DE" dirty="0"/>
              <a:t> von Geldgebern können erfüllt werden</a:t>
            </a:r>
          </a:p>
          <a:p>
            <a:endParaRPr lang="de-DE" dirty="0"/>
          </a:p>
          <a:p>
            <a:endParaRPr lang="de-DE" dirty="0"/>
          </a:p>
          <a:p>
            <a:pPr indent="0">
              <a:buNone/>
            </a:pPr>
            <a:r>
              <a:rPr lang="en-US" sz="1400" dirty="0"/>
              <a:t>*</a:t>
            </a:r>
            <a:r>
              <a:rPr lang="en-US" sz="1400" dirty="0" err="1"/>
              <a:t>Sammlung</a:t>
            </a:r>
            <a:r>
              <a:rPr lang="en-US" sz="1400" dirty="0"/>
              <a:t> von </a:t>
            </a:r>
            <a:r>
              <a:rPr lang="en-US" sz="1400" dirty="0" err="1"/>
              <a:t>Studien</a:t>
            </a:r>
            <a:r>
              <a:rPr lang="en-US" sz="1400" dirty="0"/>
              <a:t> </a:t>
            </a:r>
            <a:r>
              <a:rPr lang="en-US" sz="1400" dirty="0" err="1"/>
              <a:t>zum</a:t>
            </a:r>
            <a:r>
              <a:rPr lang="en-US" sz="1400" dirty="0"/>
              <a:t> </a:t>
            </a:r>
            <a:r>
              <a:rPr lang="en-US" sz="1400" dirty="0" err="1"/>
              <a:t>Zusammenhang</a:t>
            </a:r>
            <a:r>
              <a:rPr lang="en-US" sz="1400" dirty="0"/>
              <a:t> OA-</a:t>
            </a:r>
            <a:r>
              <a:rPr lang="en-US" sz="1400" dirty="0" err="1"/>
              <a:t>Zitationshäufigkeit</a:t>
            </a:r>
            <a:r>
              <a:rPr lang="en-US" sz="1400" dirty="0"/>
              <a:t>: </a:t>
            </a:r>
            <a:r>
              <a:rPr lang="en-US" sz="1400" dirty="0">
                <a:hlinkClick r:id="rId3"/>
              </a:rPr>
              <a:t>https://sparceurope.org/what-we-do/open-access/sparc-europe-open-access-resources/open-access-citation-advantage-service-oaca/oaca-list/  </a:t>
            </a:r>
            <a:endParaRPr lang="en-US" sz="1400" dirty="0"/>
          </a:p>
          <a:p>
            <a:pPr indent="0">
              <a:buNone/>
            </a:pPr>
            <a:r>
              <a:rPr lang="en-US" sz="1400" dirty="0"/>
              <a:t>*</a:t>
            </a:r>
            <a:r>
              <a:rPr lang="en-US" sz="1400" dirty="0" err="1"/>
              <a:t>Metastudie</a:t>
            </a:r>
            <a:r>
              <a:rPr lang="en-US" sz="1400" dirty="0"/>
              <a:t>: Swan, A. (2010). The Open Access citation advantage: Studies and results to date. Truro, UK: Key Perspectives Ltd. </a:t>
            </a:r>
            <a:r>
              <a:rPr lang="en-US" sz="1400" dirty="0">
                <a:hlinkClick r:id="rId4"/>
              </a:rPr>
              <a:t>http://eprints.ecs.soton.ac.uk/18516/</a:t>
            </a:r>
            <a:endParaRPr lang="en-US" sz="1400" dirty="0"/>
          </a:p>
          <a:p>
            <a:pPr indent="0">
              <a:lnSpc>
                <a:spcPct val="115000"/>
              </a:lnSpc>
              <a:buNone/>
            </a:pPr>
            <a:r>
              <a:rPr lang="de-DE" sz="1400" dirty="0"/>
              <a:t>*Studie über die Nutzung der kanadischen Plattform </a:t>
            </a:r>
            <a:r>
              <a:rPr lang="de-DE" sz="1400" dirty="0" err="1"/>
              <a:t>Érudit</a:t>
            </a:r>
            <a:r>
              <a:rPr lang="de-DE" sz="1400" dirty="0"/>
              <a:t>: </a:t>
            </a:r>
            <a:r>
              <a:rPr lang="en-US" sz="1400" dirty="0"/>
              <a:t>Sarah Cameron-</a:t>
            </a:r>
            <a:r>
              <a:rPr lang="en-US" sz="1400" dirty="0" err="1"/>
              <a:t>Pesant</a:t>
            </a:r>
            <a:r>
              <a:rPr lang="en-US" sz="1400" dirty="0"/>
              <a:t>, Libre </a:t>
            </a:r>
            <a:r>
              <a:rPr lang="en-US" sz="1400" dirty="0" err="1"/>
              <a:t>accès</a:t>
            </a:r>
            <a:r>
              <a:rPr lang="en-US" sz="1400" dirty="0"/>
              <a:t> </a:t>
            </a:r>
            <a:r>
              <a:rPr lang="en-US" sz="1400" dirty="0" err="1"/>
              <a:t>immédiat</a:t>
            </a:r>
            <a:r>
              <a:rPr lang="en-US" sz="1400" dirty="0"/>
              <a:t> et libre </a:t>
            </a:r>
            <a:r>
              <a:rPr lang="en-US" sz="1400" dirty="0" err="1"/>
              <a:t>accès</a:t>
            </a:r>
            <a:r>
              <a:rPr lang="en-US" sz="1400" dirty="0"/>
              <a:t> </a:t>
            </a:r>
            <a:r>
              <a:rPr lang="en-US" sz="1400" dirty="0" err="1"/>
              <a:t>différé</a:t>
            </a:r>
            <a:r>
              <a:rPr lang="en-US" sz="1400" dirty="0"/>
              <a:t>: impact sur la consultation des articles, in: Salon. Un </a:t>
            </a:r>
            <a:r>
              <a:rPr lang="en-US" sz="1400" dirty="0" err="1"/>
              <a:t>éclairage</a:t>
            </a:r>
            <a:r>
              <a:rPr lang="en-US" sz="1400" dirty="0"/>
              <a:t> sur la </a:t>
            </a:r>
            <a:r>
              <a:rPr lang="en-US" sz="1400" dirty="0" err="1"/>
              <a:t>société</a:t>
            </a:r>
            <a:r>
              <a:rPr lang="en-US" sz="1400" dirty="0"/>
              <a:t> par les revues </a:t>
            </a:r>
            <a:r>
              <a:rPr lang="en-US" sz="1400" dirty="0" err="1"/>
              <a:t>savantes</a:t>
            </a:r>
            <a:r>
              <a:rPr lang="en-US" sz="1400" dirty="0"/>
              <a:t>, 2017,</a:t>
            </a:r>
            <a:r>
              <a:rPr lang="de-DE" sz="1400" dirty="0"/>
              <a:t> </a:t>
            </a:r>
            <a:r>
              <a:rPr lang="en-US" sz="1400" u="sng" dirty="0">
                <a:solidFill>
                  <a:srgbClr val="0000FF"/>
                </a:solidFill>
                <a:hlinkClick r:id="rId5"/>
              </a:rPr>
              <a:t>https://salons.erudit.org/2017/10/18/libre-acces-immediat-et-libre-acces-differe/</a:t>
            </a:r>
            <a:r>
              <a:rPr lang="en-US" sz="1400" dirty="0"/>
              <a:t>.</a:t>
            </a:r>
          </a:p>
          <a:p>
            <a:pPr indent="0">
              <a:lnSpc>
                <a:spcPct val="115000"/>
              </a:lnSpc>
              <a:buNone/>
            </a:pPr>
            <a:r>
              <a:rPr lang="en-US" sz="1400" dirty="0"/>
              <a:t>*Springer-</a:t>
            </a:r>
            <a:r>
              <a:rPr lang="en-US" sz="1400" dirty="0" err="1"/>
              <a:t>Studie</a:t>
            </a:r>
            <a:r>
              <a:rPr lang="en-US" sz="1400" dirty="0"/>
              <a:t> 2017 </a:t>
            </a:r>
            <a:r>
              <a:rPr lang="en-US" sz="1400" dirty="0" err="1"/>
              <a:t>über</a:t>
            </a:r>
            <a:r>
              <a:rPr lang="en-US" sz="1400" dirty="0"/>
              <a:t> OA-</a:t>
            </a:r>
            <a:r>
              <a:rPr lang="en-US" sz="1400" dirty="0" err="1"/>
              <a:t>Bücher</a:t>
            </a:r>
            <a:r>
              <a:rPr lang="en-US" sz="1400" dirty="0"/>
              <a:t>: </a:t>
            </a:r>
            <a:r>
              <a:rPr lang="de-DE" sz="1400" u="sng" dirty="0">
                <a:hlinkClick r:id="rId6"/>
              </a:rPr>
              <a:t>https://goo.gl/LB9kP6 </a:t>
            </a:r>
            <a:endParaRPr lang="de-DE" sz="1400" u="sng" dirty="0"/>
          </a:p>
          <a:p>
            <a:pPr indent="0">
              <a:lnSpc>
                <a:spcPct val="115000"/>
              </a:lnSpc>
              <a:buNone/>
            </a:pPr>
            <a:r>
              <a:rPr lang="en-US" sz="1400" dirty="0"/>
              <a:t>*Wiley-</a:t>
            </a:r>
            <a:r>
              <a:rPr lang="en-US" sz="1400" dirty="0" err="1"/>
              <a:t>Studie</a:t>
            </a:r>
            <a:r>
              <a:rPr lang="en-US" sz="1400" dirty="0"/>
              <a:t> 2021 “</a:t>
            </a:r>
            <a:r>
              <a:rPr lang="en-US" sz="1400" dirty="0">
                <a:hlinkClick r:id="rId7"/>
              </a:rPr>
              <a:t>Demonstrating the Advantage of Publishing Open Access With Wiley</a:t>
            </a:r>
            <a:r>
              <a:rPr lang="en-US" sz="1400" dirty="0"/>
              <a:t>”</a:t>
            </a:r>
          </a:p>
        </p:txBody>
      </p:sp>
      <p:sp>
        <p:nvSpPr>
          <p:cNvPr id="4" name="Foliennummernplatzhalter 3"/>
          <p:cNvSpPr>
            <a:spLocks noGrp="1"/>
          </p:cNvSpPr>
          <p:nvPr>
            <p:ph type="sldNum" sz="quarter" idx="10"/>
          </p:nvPr>
        </p:nvSpPr>
        <p:spPr/>
        <p:txBody>
          <a:bodyPr/>
          <a:lstStyle/>
          <a:p>
            <a:fld id="{4216277B-9607-44BE-A1ED-4FEAE3E992E7}" type="slidenum">
              <a:rPr lang="de-DE" smtClean="0"/>
              <a:pPr/>
              <a:t>19</a:t>
            </a:fld>
            <a:endParaRPr lang="de-DE"/>
          </a:p>
        </p:txBody>
      </p:sp>
    </p:spTree>
    <p:extLst>
      <p:ext uri="{BB962C8B-B14F-4D97-AF65-F5344CB8AC3E}">
        <p14:creationId xmlns:p14="http://schemas.microsoft.com/office/powerpoint/2010/main" val="326147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95D236C-386B-4B64-9DB3-CA699A4DE9CC}"/>
              </a:ext>
            </a:extLst>
          </p:cNvPr>
          <p:cNvSpPr>
            <a:spLocks noGrp="1"/>
          </p:cNvSpPr>
          <p:nvPr>
            <p:ph sz="half" idx="1"/>
          </p:nvPr>
        </p:nvSpPr>
        <p:spPr/>
        <p:txBody>
          <a:bodyPr/>
          <a:lstStyle/>
          <a:p>
            <a:r>
              <a:rPr lang="de-DE" sz="1800" dirty="0"/>
              <a:t>Wissenschaftliches Publizieren – Hintergründe</a:t>
            </a:r>
          </a:p>
          <a:p>
            <a:endParaRPr lang="de-DE" sz="1800" dirty="0"/>
          </a:p>
          <a:p>
            <a:r>
              <a:rPr lang="de-DE" dirty="0"/>
              <a:t>Wege zu Open Access</a:t>
            </a:r>
          </a:p>
          <a:p>
            <a:endParaRPr lang="de-DE" dirty="0"/>
          </a:p>
          <a:p>
            <a:r>
              <a:rPr lang="de-DE" sz="1800" dirty="0"/>
              <a:t>Rechtliches</a:t>
            </a:r>
          </a:p>
          <a:p>
            <a:endParaRPr lang="de-DE" sz="1800" dirty="0"/>
          </a:p>
          <a:p>
            <a:r>
              <a:rPr lang="de-DE" dirty="0"/>
              <a:t>Forschungsdaten</a:t>
            </a:r>
            <a:endParaRPr lang="de-DE" sz="1800" dirty="0"/>
          </a:p>
          <a:p>
            <a:endParaRPr lang="de-DE" dirty="0"/>
          </a:p>
        </p:txBody>
      </p:sp>
      <p:sp>
        <p:nvSpPr>
          <p:cNvPr id="3" name="Foliennummernplatzhalter 2">
            <a:extLst>
              <a:ext uri="{FF2B5EF4-FFF2-40B4-BE49-F238E27FC236}">
                <a16:creationId xmlns:a16="http://schemas.microsoft.com/office/drawing/2014/main" id="{E9B3FE17-5A59-4550-A5BE-7E90F7C0D21C}"/>
              </a:ext>
            </a:extLst>
          </p:cNvPr>
          <p:cNvSpPr>
            <a:spLocks noGrp="1"/>
          </p:cNvSpPr>
          <p:nvPr>
            <p:ph type="sldNum" sz="quarter" idx="10"/>
          </p:nvPr>
        </p:nvSpPr>
        <p:spPr/>
        <p:txBody>
          <a:bodyPr/>
          <a:lstStyle/>
          <a:p>
            <a:fld id="{4216277B-9607-44BE-A1ED-4FEAE3E992E7}" type="slidenum">
              <a:rPr lang="de-DE" smtClean="0"/>
              <a:pPr/>
              <a:t>2</a:t>
            </a:fld>
            <a:endParaRPr lang="de-DE"/>
          </a:p>
        </p:txBody>
      </p:sp>
      <p:sp>
        <p:nvSpPr>
          <p:cNvPr id="4" name="Titel 3">
            <a:extLst>
              <a:ext uri="{FF2B5EF4-FFF2-40B4-BE49-F238E27FC236}">
                <a16:creationId xmlns:a16="http://schemas.microsoft.com/office/drawing/2014/main" id="{AE5F1997-C120-434E-B694-823F62CCC143}"/>
              </a:ext>
            </a:extLst>
          </p:cNvPr>
          <p:cNvSpPr>
            <a:spLocks noGrp="1"/>
          </p:cNvSpPr>
          <p:nvPr>
            <p:ph type="title"/>
          </p:nvPr>
        </p:nvSpPr>
        <p:spPr/>
        <p:txBody>
          <a:bodyPr/>
          <a:lstStyle/>
          <a:p>
            <a:r>
              <a:rPr lang="de-DE" sz="2400" dirty="0">
                <a:latin typeface="Verdana" panose="020B0604030504040204" pitchFamily="34" charset="0"/>
                <a:ea typeface="Verdana" panose="020B0604030504040204" pitchFamily="34" charset="0"/>
                <a:cs typeface="Verdana" panose="020B0604030504040204" pitchFamily="34" charset="0"/>
              </a:rPr>
              <a:t>Elektronisches Publizieren an der UR</a:t>
            </a:r>
            <a:br>
              <a:rPr lang="de-DE" sz="2400" dirty="0">
                <a:latin typeface="Verdana" panose="020B0604030504040204" pitchFamily="34" charset="0"/>
                <a:ea typeface="Verdana" panose="020B0604030504040204" pitchFamily="34" charset="0"/>
                <a:cs typeface="Verdana" panose="020B0604030504040204" pitchFamily="34" charset="0"/>
              </a:rPr>
            </a:br>
            <a:endParaRPr lang="de-DE" dirty="0"/>
          </a:p>
        </p:txBody>
      </p:sp>
      <p:sp>
        <p:nvSpPr>
          <p:cNvPr id="5" name="Textfeld 4">
            <a:extLst>
              <a:ext uri="{FF2B5EF4-FFF2-40B4-BE49-F238E27FC236}">
                <a16:creationId xmlns:a16="http://schemas.microsoft.com/office/drawing/2014/main" id="{60BD95EC-097A-DA9E-0627-F2AD55D3001C}"/>
              </a:ext>
            </a:extLst>
          </p:cNvPr>
          <p:cNvSpPr txBox="1"/>
          <p:nvPr/>
        </p:nvSpPr>
        <p:spPr>
          <a:xfrm>
            <a:off x="7397016" y="5109976"/>
            <a:ext cx="4219727" cy="923330"/>
          </a:xfrm>
          <a:prstGeom prst="rect">
            <a:avLst/>
          </a:prstGeom>
          <a:noFill/>
        </p:spPr>
        <p:txBody>
          <a:bodyPr wrap="square" rtlCol="0">
            <a:spAutoFit/>
          </a:bodyPr>
          <a:lstStyle/>
          <a:p>
            <a:r>
              <a:rPr lang="de-DE" dirty="0"/>
              <a:t>Diese Präsentation ist lizenziert unter einer </a:t>
            </a:r>
            <a:r>
              <a:rPr lang="de-DE" dirty="0">
                <a:hlinkClick r:id="rId3"/>
              </a:rPr>
              <a:t>Creative Commons Namensnennung 4.0 International Lizenz</a:t>
            </a:r>
            <a:r>
              <a:rPr lang="de-DE" dirty="0"/>
              <a:t>.</a:t>
            </a:r>
          </a:p>
        </p:txBody>
      </p:sp>
      <p:pic>
        <p:nvPicPr>
          <p:cNvPr id="6" name="Grafik 5">
            <a:extLst>
              <a:ext uri="{FF2B5EF4-FFF2-40B4-BE49-F238E27FC236}">
                <a16:creationId xmlns:a16="http://schemas.microsoft.com/office/drawing/2014/main" id="{B9BDCFA5-6AF2-97FE-011C-6E3037EA21ED}"/>
              </a:ext>
            </a:extLst>
          </p:cNvPr>
          <p:cNvPicPr>
            <a:picLocks noChangeAspect="1"/>
          </p:cNvPicPr>
          <p:nvPr/>
        </p:nvPicPr>
        <p:blipFill>
          <a:blip r:embed="rId4"/>
          <a:stretch>
            <a:fillRect/>
          </a:stretch>
        </p:blipFill>
        <p:spPr>
          <a:xfrm>
            <a:off x="8967702" y="4832623"/>
            <a:ext cx="838200" cy="295275"/>
          </a:xfrm>
          <a:prstGeom prst="rect">
            <a:avLst/>
          </a:prstGeom>
        </p:spPr>
      </p:pic>
    </p:spTree>
    <p:extLst>
      <p:ext uri="{BB962C8B-B14F-4D97-AF65-F5344CB8AC3E}">
        <p14:creationId xmlns:p14="http://schemas.microsoft.com/office/powerpoint/2010/main" val="1632757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94756A6-B90B-4C57-D603-C76698C1B8E1}"/>
              </a:ext>
            </a:extLst>
          </p:cNvPr>
          <p:cNvSpPr>
            <a:spLocks noGrp="1"/>
          </p:cNvSpPr>
          <p:nvPr>
            <p:ph sz="half" idx="1"/>
          </p:nvPr>
        </p:nvSpPr>
        <p:spPr/>
        <p:txBody>
          <a:bodyPr/>
          <a:lstStyle/>
          <a:p>
            <a:pPr indent="0">
              <a:buNone/>
            </a:pPr>
            <a:r>
              <a:rPr lang="de-DE" sz="1600" b="1" u="sng" dirty="0" err="1"/>
              <a:t>Readership</a:t>
            </a:r>
            <a:r>
              <a:rPr lang="de-DE" sz="1600" b="1" u="sng" dirty="0"/>
              <a:t> </a:t>
            </a:r>
            <a:r>
              <a:rPr lang="de-DE" sz="1600" b="1" u="sng" dirty="0" err="1"/>
              <a:t>key</a:t>
            </a:r>
            <a:r>
              <a:rPr lang="de-DE" sz="1600" b="1" u="sng" dirty="0"/>
              <a:t> </a:t>
            </a:r>
            <a:r>
              <a:rPr lang="de-DE" sz="1600" b="1" u="sng" dirty="0" err="1"/>
              <a:t>findings</a:t>
            </a:r>
            <a:r>
              <a:rPr lang="de-DE" sz="1600" b="1" u="sng" dirty="0"/>
              <a:t> </a:t>
            </a:r>
          </a:p>
          <a:p>
            <a:pPr indent="0">
              <a:buNone/>
            </a:pPr>
            <a:br>
              <a:rPr lang="de-DE" sz="1600" b="1" u="sng" dirty="0"/>
            </a:br>
            <a:r>
              <a:rPr lang="de-DE" sz="1600" dirty="0"/>
              <a:t>• On </a:t>
            </a:r>
            <a:r>
              <a:rPr lang="de-DE" sz="1600" dirty="0" err="1"/>
              <a:t>average</a:t>
            </a:r>
            <a:r>
              <a:rPr lang="de-DE" sz="1600" dirty="0"/>
              <a:t>, open </a:t>
            </a:r>
            <a:r>
              <a:rPr lang="de-DE" sz="1600" dirty="0" err="1"/>
              <a:t>access</a:t>
            </a:r>
            <a:r>
              <a:rPr lang="de-DE" sz="1600" dirty="0"/>
              <a:t> </a:t>
            </a:r>
            <a:r>
              <a:rPr lang="de-DE" sz="1600" dirty="0" err="1"/>
              <a:t>articles</a:t>
            </a:r>
            <a:r>
              <a:rPr lang="de-DE" sz="1600" dirty="0"/>
              <a:t> </a:t>
            </a:r>
            <a:r>
              <a:rPr lang="de-DE" sz="1600" dirty="0" err="1"/>
              <a:t>published</a:t>
            </a:r>
            <a:r>
              <a:rPr lang="de-DE" sz="1600" dirty="0"/>
              <a:t> </a:t>
            </a:r>
            <a:r>
              <a:rPr lang="de-DE" sz="1600" dirty="0" err="1"/>
              <a:t>across</a:t>
            </a:r>
            <a:r>
              <a:rPr lang="de-DE" sz="1600" dirty="0"/>
              <a:t> Wiley </a:t>
            </a:r>
            <a:r>
              <a:rPr lang="de-DE" sz="1600" dirty="0" err="1"/>
              <a:t>were</a:t>
            </a:r>
            <a:r>
              <a:rPr lang="de-DE" sz="1600" dirty="0"/>
              <a:t> </a:t>
            </a:r>
            <a:r>
              <a:rPr lang="de-DE" sz="1600" b="1" dirty="0" err="1"/>
              <a:t>downloaded</a:t>
            </a:r>
            <a:r>
              <a:rPr lang="de-DE" sz="1600" b="1" dirty="0"/>
              <a:t> 3x </a:t>
            </a:r>
            <a:r>
              <a:rPr lang="de-DE" sz="1600" dirty="0" err="1"/>
              <a:t>as</a:t>
            </a:r>
            <a:r>
              <a:rPr lang="de-DE" sz="1600" dirty="0"/>
              <a:t> </a:t>
            </a:r>
            <a:r>
              <a:rPr lang="de-DE" sz="1600" dirty="0" err="1"/>
              <a:t>much</a:t>
            </a:r>
            <a:r>
              <a:rPr lang="de-DE" sz="1600" dirty="0"/>
              <a:t> </a:t>
            </a:r>
            <a:r>
              <a:rPr lang="de-DE" sz="1600" dirty="0" err="1"/>
              <a:t>as</a:t>
            </a:r>
            <a:r>
              <a:rPr lang="de-DE" sz="1600" dirty="0"/>
              <a:t> </a:t>
            </a:r>
            <a:r>
              <a:rPr lang="de-DE" sz="1600" dirty="0" err="1"/>
              <a:t>subscription</a:t>
            </a:r>
            <a:r>
              <a:rPr lang="de-DE" sz="1600" dirty="0"/>
              <a:t> </a:t>
            </a:r>
            <a:r>
              <a:rPr lang="de-DE" sz="1600" dirty="0" err="1"/>
              <a:t>articles</a:t>
            </a:r>
            <a:r>
              <a:rPr lang="de-DE" sz="1600" dirty="0"/>
              <a:t> …</a:t>
            </a:r>
          </a:p>
          <a:p>
            <a:pPr indent="0">
              <a:buNone/>
            </a:pPr>
            <a:br>
              <a:rPr lang="de-DE" sz="1600" dirty="0"/>
            </a:br>
            <a:r>
              <a:rPr lang="de-DE" sz="1600" b="1" u="sng" dirty="0" err="1"/>
              <a:t>Citations</a:t>
            </a:r>
            <a:r>
              <a:rPr lang="de-DE" sz="1600" b="1" u="sng" dirty="0"/>
              <a:t> </a:t>
            </a:r>
            <a:r>
              <a:rPr lang="de-DE" sz="1600" b="1" u="sng" dirty="0" err="1"/>
              <a:t>key</a:t>
            </a:r>
            <a:r>
              <a:rPr lang="de-DE" sz="1600" b="1" u="sng" dirty="0"/>
              <a:t> </a:t>
            </a:r>
            <a:r>
              <a:rPr lang="de-DE" sz="1600" b="1" u="sng" dirty="0" err="1"/>
              <a:t>findings</a:t>
            </a:r>
            <a:r>
              <a:rPr lang="de-DE" sz="1600" b="1" u="sng" dirty="0"/>
              <a:t> </a:t>
            </a:r>
          </a:p>
          <a:p>
            <a:pPr indent="0">
              <a:buNone/>
            </a:pPr>
            <a:br>
              <a:rPr lang="de-DE" sz="1600" b="1" u="sng" dirty="0"/>
            </a:br>
            <a:r>
              <a:rPr lang="de-DE" sz="1600" dirty="0"/>
              <a:t>• </a:t>
            </a:r>
            <a:r>
              <a:rPr lang="de-DE" sz="1600" dirty="0" err="1"/>
              <a:t>Across</a:t>
            </a:r>
            <a:r>
              <a:rPr lang="de-DE" sz="1600" dirty="0"/>
              <a:t> </a:t>
            </a:r>
            <a:r>
              <a:rPr lang="de-DE" sz="1600" dirty="0" err="1"/>
              <a:t>the</a:t>
            </a:r>
            <a:r>
              <a:rPr lang="de-DE" sz="1600" dirty="0"/>
              <a:t> Wiley </a:t>
            </a:r>
            <a:r>
              <a:rPr lang="de-DE" sz="1600" dirty="0" err="1"/>
              <a:t>program</a:t>
            </a:r>
            <a:r>
              <a:rPr lang="de-DE" sz="1600" dirty="0"/>
              <a:t>, </a:t>
            </a:r>
            <a:r>
              <a:rPr lang="de-DE" sz="1600" b="1" dirty="0"/>
              <a:t>open </a:t>
            </a:r>
            <a:r>
              <a:rPr lang="de-DE" sz="1600" b="1" dirty="0" err="1"/>
              <a:t>access</a:t>
            </a:r>
            <a:r>
              <a:rPr lang="de-DE" sz="1600" b="1" dirty="0"/>
              <a:t> </a:t>
            </a:r>
            <a:r>
              <a:rPr lang="de-DE" sz="1600" b="1" dirty="0" err="1"/>
              <a:t>articles</a:t>
            </a:r>
            <a:r>
              <a:rPr lang="de-DE" sz="1600" b="1" dirty="0"/>
              <a:t> </a:t>
            </a:r>
            <a:r>
              <a:rPr lang="de-DE" sz="1600" b="1" dirty="0" err="1"/>
              <a:t>were</a:t>
            </a:r>
            <a:r>
              <a:rPr lang="de-DE" sz="1600" b="1" dirty="0"/>
              <a:t> </a:t>
            </a:r>
            <a:r>
              <a:rPr lang="de-DE" sz="1600" b="1" dirty="0" err="1"/>
              <a:t>cited</a:t>
            </a:r>
            <a:r>
              <a:rPr lang="de-DE" sz="1600" b="1" dirty="0"/>
              <a:t> </a:t>
            </a:r>
            <a:r>
              <a:rPr lang="de-DE" sz="1600" b="1" dirty="0" err="1"/>
              <a:t>nearly</a:t>
            </a:r>
            <a:r>
              <a:rPr lang="de-DE" sz="1600" b="1" dirty="0"/>
              <a:t> </a:t>
            </a:r>
            <a:r>
              <a:rPr lang="de-DE" sz="1600" b="1" dirty="0" err="1"/>
              <a:t>twice</a:t>
            </a:r>
            <a:r>
              <a:rPr lang="de-DE" sz="1600" b="1" dirty="0"/>
              <a:t> </a:t>
            </a:r>
            <a:r>
              <a:rPr lang="de-DE" sz="1600" b="1" dirty="0" err="1"/>
              <a:t>as</a:t>
            </a:r>
            <a:r>
              <a:rPr lang="de-DE" sz="1600" b="1" dirty="0"/>
              <a:t> </a:t>
            </a:r>
            <a:r>
              <a:rPr lang="de-DE" sz="1600" b="1" dirty="0" err="1"/>
              <a:t>much</a:t>
            </a:r>
            <a:r>
              <a:rPr lang="de-DE" sz="1600" b="1" dirty="0"/>
              <a:t> </a:t>
            </a:r>
            <a:r>
              <a:rPr lang="de-DE" sz="1600" b="1" dirty="0" err="1"/>
              <a:t>compared</a:t>
            </a:r>
            <a:r>
              <a:rPr lang="de-DE" sz="1600" b="1" dirty="0"/>
              <a:t> </a:t>
            </a:r>
            <a:r>
              <a:rPr lang="de-DE" sz="1600" b="1" dirty="0" err="1"/>
              <a:t>to</a:t>
            </a:r>
            <a:r>
              <a:rPr lang="de-DE" sz="1600" b="1" dirty="0"/>
              <a:t> </a:t>
            </a:r>
            <a:r>
              <a:rPr lang="de-DE" sz="1600" b="1" dirty="0" err="1"/>
              <a:t>subscription</a:t>
            </a:r>
            <a:r>
              <a:rPr lang="de-DE" sz="1600" b="1" dirty="0"/>
              <a:t> </a:t>
            </a:r>
            <a:r>
              <a:rPr lang="de-DE" sz="1600" b="1" dirty="0" err="1"/>
              <a:t>articles</a:t>
            </a:r>
            <a:r>
              <a:rPr lang="de-DE" sz="1600" b="1" dirty="0"/>
              <a:t>…</a:t>
            </a:r>
            <a:endParaRPr lang="de-DE" sz="1600" dirty="0"/>
          </a:p>
          <a:p>
            <a:pPr indent="0">
              <a:buNone/>
            </a:pPr>
            <a:endParaRPr lang="de-DE" sz="1600" b="1" u="sng" dirty="0"/>
          </a:p>
          <a:p>
            <a:pPr indent="0">
              <a:buNone/>
            </a:pPr>
            <a:r>
              <a:rPr lang="de-DE" sz="1600" b="1" u="sng" dirty="0"/>
              <a:t>Attention </a:t>
            </a:r>
            <a:r>
              <a:rPr lang="de-DE" sz="1600" b="1" u="sng" dirty="0" err="1"/>
              <a:t>key</a:t>
            </a:r>
            <a:r>
              <a:rPr lang="de-DE" sz="1600" b="1" u="sng" dirty="0"/>
              <a:t> </a:t>
            </a:r>
            <a:r>
              <a:rPr lang="de-DE" sz="1600" b="1" u="sng" dirty="0" err="1"/>
              <a:t>findings</a:t>
            </a:r>
            <a:r>
              <a:rPr lang="de-DE" sz="1600" b="1" u="sng" dirty="0"/>
              <a:t> </a:t>
            </a:r>
          </a:p>
          <a:p>
            <a:pPr indent="0">
              <a:buNone/>
            </a:pPr>
            <a:br>
              <a:rPr lang="de-DE" sz="1600" b="1" u="sng" dirty="0"/>
            </a:br>
            <a:r>
              <a:rPr lang="de-DE" sz="1600" dirty="0"/>
              <a:t>• Open </a:t>
            </a:r>
            <a:r>
              <a:rPr lang="de-DE" sz="1600" dirty="0" err="1"/>
              <a:t>access</a:t>
            </a:r>
            <a:r>
              <a:rPr lang="de-DE" sz="1600" dirty="0"/>
              <a:t> </a:t>
            </a:r>
            <a:r>
              <a:rPr lang="de-DE" sz="1600" dirty="0" err="1"/>
              <a:t>articles</a:t>
            </a:r>
            <a:r>
              <a:rPr lang="de-DE" sz="1600" dirty="0"/>
              <a:t> </a:t>
            </a:r>
            <a:r>
              <a:rPr lang="de-DE" sz="1600" dirty="0" err="1"/>
              <a:t>received</a:t>
            </a:r>
            <a:r>
              <a:rPr lang="de-DE" sz="1600" dirty="0"/>
              <a:t> </a:t>
            </a:r>
            <a:r>
              <a:rPr lang="de-DE" sz="1600" b="1" dirty="0"/>
              <a:t>4.5x </a:t>
            </a:r>
            <a:r>
              <a:rPr lang="de-DE" sz="1600" b="1" dirty="0" err="1"/>
              <a:t>as</a:t>
            </a:r>
            <a:r>
              <a:rPr lang="de-DE" sz="1600" b="1" dirty="0"/>
              <a:t> </a:t>
            </a:r>
            <a:r>
              <a:rPr lang="de-DE" sz="1600" b="1" dirty="0" err="1"/>
              <a:t>much</a:t>
            </a:r>
            <a:r>
              <a:rPr lang="de-DE" sz="1600" b="1" dirty="0"/>
              <a:t> </a:t>
            </a:r>
            <a:r>
              <a:rPr lang="de-DE" sz="1600" b="1" dirty="0" err="1"/>
              <a:t>Altmetric</a:t>
            </a:r>
            <a:r>
              <a:rPr lang="de-DE" sz="1600" b="1" dirty="0"/>
              <a:t> </a:t>
            </a:r>
            <a:r>
              <a:rPr lang="de-DE" sz="1600" dirty="0" err="1"/>
              <a:t>attention</a:t>
            </a:r>
            <a:r>
              <a:rPr lang="de-DE" sz="1600" dirty="0"/>
              <a:t> </a:t>
            </a:r>
            <a:r>
              <a:rPr lang="de-DE" sz="1600" dirty="0" err="1"/>
              <a:t>as</a:t>
            </a:r>
            <a:r>
              <a:rPr lang="de-DE" sz="1600" dirty="0"/>
              <a:t> </a:t>
            </a:r>
            <a:r>
              <a:rPr lang="de-DE" sz="1600" dirty="0" err="1"/>
              <a:t>subscription</a:t>
            </a:r>
            <a:r>
              <a:rPr lang="de-DE" sz="1600" dirty="0"/>
              <a:t> </a:t>
            </a:r>
            <a:r>
              <a:rPr lang="de-DE" sz="1600" dirty="0" err="1"/>
              <a:t>articles</a:t>
            </a:r>
            <a:endParaRPr lang="de-DE" sz="1600" dirty="0"/>
          </a:p>
          <a:p>
            <a:pPr indent="0">
              <a:buNone/>
            </a:pPr>
            <a:endParaRPr lang="de-DE" dirty="0"/>
          </a:p>
        </p:txBody>
      </p:sp>
      <p:sp>
        <p:nvSpPr>
          <p:cNvPr id="3" name="Foliennummernplatzhalter 2">
            <a:extLst>
              <a:ext uri="{FF2B5EF4-FFF2-40B4-BE49-F238E27FC236}">
                <a16:creationId xmlns:a16="http://schemas.microsoft.com/office/drawing/2014/main" id="{3110AD4A-DA81-4B85-74BF-BD0FEE52C96C}"/>
              </a:ext>
            </a:extLst>
          </p:cNvPr>
          <p:cNvSpPr>
            <a:spLocks noGrp="1"/>
          </p:cNvSpPr>
          <p:nvPr>
            <p:ph type="sldNum" sz="quarter" idx="10"/>
          </p:nvPr>
        </p:nvSpPr>
        <p:spPr/>
        <p:txBody>
          <a:bodyPr/>
          <a:lstStyle/>
          <a:p>
            <a:fld id="{4216277B-9607-44BE-A1ED-4FEAE3E992E7}" type="slidenum">
              <a:rPr lang="de-DE" smtClean="0"/>
              <a:pPr/>
              <a:t>20</a:t>
            </a:fld>
            <a:endParaRPr lang="de-DE" dirty="0"/>
          </a:p>
        </p:txBody>
      </p:sp>
      <p:sp>
        <p:nvSpPr>
          <p:cNvPr id="4" name="Titel 3">
            <a:extLst>
              <a:ext uri="{FF2B5EF4-FFF2-40B4-BE49-F238E27FC236}">
                <a16:creationId xmlns:a16="http://schemas.microsoft.com/office/drawing/2014/main" id="{7B393E51-A103-0A35-BFE7-FC3E19DD3FAD}"/>
              </a:ext>
            </a:extLst>
          </p:cNvPr>
          <p:cNvSpPr>
            <a:spLocks noGrp="1"/>
          </p:cNvSpPr>
          <p:nvPr>
            <p:ph type="title"/>
          </p:nvPr>
        </p:nvSpPr>
        <p:spPr/>
        <p:txBody>
          <a:bodyPr/>
          <a:lstStyle/>
          <a:p>
            <a:r>
              <a:rPr lang="de-DE" dirty="0"/>
              <a:t>Vorteile von Open Access: Bsp.: </a:t>
            </a:r>
            <a:r>
              <a:rPr lang="en-US" sz="2400" dirty="0" err="1"/>
              <a:t>Studie</a:t>
            </a:r>
            <a:r>
              <a:rPr lang="en-US" sz="2400" dirty="0"/>
              <a:t> von Wiley</a:t>
            </a:r>
            <a:endParaRPr lang="de-DE" dirty="0"/>
          </a:p>
        </p:txBody>
      </p:sp>
      <p:sp>
        <p:nvSpPr>
          <p:cNvPr id="5" name="Textfeld 4">
            <a:extLst>
              <a:ext uri="{FF2B5EF4-FFF2-40B4-BE49-F238E27FC236}">
                <a16:creationId xmlns:a16="http://schemas.microsoft.com/office/drawing/2014/main" id="{6421E4D5-0DA0-2A53-1501-995FD82F19B0}"/>
              </a:ext>
            </a:extLst>
          </p:cNvPr>
          <p:cNvSpPr txBox="1"/>
          <p:nvPr/>
        </p:nvSpPr>
        <p:spPr>
          <a:xfrm>
            <a:off x="1790821" y="5961832"/>
            <a:ext cx="9547678" cy="577081"/>
          </a:xfrm>
          <a:prstGeom prst="rect">
            <a:avLst/>
          </a:prstGeom>
          <a:noFill/>
        </p:spPr>
        <p:txBody>
          <a:bodyPr wrap="square" rtlCol="0">
            <a:spAutoFit/>
          </a:bodyPr>
          <a:lstStyle/>
          <a:p>
            <a:pPr indent="0">
              <a:buNone/>
            </a:pPr>
            <a:r>
              <a:rPr lang="en-US" sz="1050" dirty="0"/>
              <a:t>https://www.wiley.com/en-us/network/publishing/research-publishing/open-access/demonstrating-the-advantage-of-publishing-open-access-with-wiley?elq_mid=62985&amp;elq_cid=21400329&amp;utm_campaign=39422&amp;utm_source=eloquaEmail&amp;utm_medium=email&amp;utm_content=EM2_Follow-Up_RM-B2C_AGT__ATP_WOAA_R967D8W  </a:t>
            </a:r>
            <a:r>
              <a:rPr lang="en-US" sz="1050" dirty="0" err="1"/>
              <a:t>vom</a:t>
            </a:r>
            <a:r>
              <a:rPr lang="en-US" sz="1050" dirty="0"/>
              <a:t> </a:t>
            </a:r>
            <a:r>
              <a:rPr lang="de-DE" sz="1050" dirty="0"/>
              <a:t>June 09, 2021</a:t>
            </a:r>
            <a:endParaRPr lang="en-US" sz="1050" dirty="0"/>
          </a:p>
        </p:txBody>
      </p:sp>
    </p:spTree>
    <p:extLst>
      <p:ext uri="{BB962C8B-B14F-4D97-AF65-F5344CB8AC3E}">
        <p14:creationId xmlns:p14="http://schemas.microsoft.com/office/powerpoint/2010/main" val="3107517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093EFBC-84D7-4357-9700-487C6CE9FA58}"/>
              </a:ext>
            </a:extLst>
          </p:cNvPr>
          <p:cNvPicPr>
            <a:picLocks noChangeAspect="1"/>
          </p:cNvPicPr>
          <p:nvPr/>
        </p:nvPicPr>
        <p:blipFill>
          <a:blip r:embed="rId3"/>
          <a:stretch>
            <a:fillRect/>
          </a:stretch>
        </p:blipFill>
        <p:spPr>
          <a:xfrm>
            <a:off x="6339662" y="0"/>
            <a:ext cx="5852338" cy="6858000"/>
          </a:xfrm>
          <a:prstGeom prst="rect">
            <a:avLst/>
          </a:prstGeom>
        </p:spPr>
      </p:pic>
      <p:sp>
        <p:nvSpPr>
          <p:cNvPr id="2" name="Inhaltsplatzhalter 1">
            <a:extLst>
              <a:ext uri="{FF2B5EF4-FFF2-40B4-BE49-F238E27FC236}">
                <a16:creationId xmlns:a16="http://schemas.microsoft.com/office/drawing/2014/main" id="{C3D6235C-1C04-43BD-8124-44253F252825}"/>
              </a:ext>
            </a:extLst>
          </p:cNvPr>
          <p:cNvSpPr>
            <a:spLocks noGrp="1"/>
          </p:cNvSpPr>
          <p:nvPr>
            <p:ph sz="half" idx="1"/>
          </p:nvPr>
        </p:nvSpPr>
        <p:spPr>
          <a:xfrm>
            <a:off x="1775520" y="2340000"/>
            <a:ext cx="4858743" cy="3851250"/>
          </a:xfrm>
        </p:spPr>
        <p:txBody>
          <a:bodyPr/>
          <a:lstStyle/>
          <a:p>
            <a:pPr indent="0">
              <a:buNone/>
            </a:pPr>
            <a:r>
              <a:rPr lang="de-DE" dirty="0">
                <a:hlinkClick r:id="rId4"/>
              </a:rPr>
              <a:t>https://www.uni-regensburg.de/assets/rechtsgrundlagen/open-access-policy.pdf</a:t>
            </a:r>
            <a:r>
              <a:rPr lang="de-DE" dirty="0"/>
              <a:t> </a:t>
            </a:r>
          </a:p>
        </p:txBody>
      </p:sp>
      <p:sp>
        <p:nvSpPr>
          <p:cNvPr id="3" name="Foliennummernplatzhalter 2">
            <a:extLst>
              <a:ext uri="{FF2B5EF4-FFF2-40B4-BE49-F238E27FC236}">
                <a16:creationId xmlns:a16="http://schemas.microsoft.com/office/drawing/2014/main" id="{750C41DF-54E3-4D14-B087-7D25C047BABA}"/>
              </a:ext>
            </a:extLst>
          </p:cNvPr>
          <p:cNvSpPr>
            <a:spLocks noGrp="1"/>
          </p:cNvSpPr>
          <p:nvPr>
            <p:ph type="sldNum" sz="quarter" idx="10"/>
          </p:nvPr>
        </p:nvSpPr>
        <p:spPr/>
        <p:txBody>
          <a:bodyPr/>
          <a:lstStyle/>
          <a:p>
            <a:fld id="{4216277B-9607-44BE-A1ED-4FEAE3E992E7}" type="slidenum">
              <a:rPr lang="de-DE" smtClean="0"/>
              <a:pPr/>
              <a:t>21</a:t>
            </a:fld>
            <a:endParaRPr lang="de-DE"/>
          </a:p>
        </p:txBody>
      </p:sp>
      <p:sp>
        <p:nvSpPr>
          <p:cNvPr id="4" name="Titel 3">
            <a:extLst>
              <a:ext uri="{FF2B5EF4-FFF2-40B4-BE49-F238E27FC236}">
                <a16:creationId xmlns:a16="http://schemas.microsoft.com/office/drawing/2014/main" id="{05993E7B-CD8A-46FD-A37F-FB333BDF4C7F}"/>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1649903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D0E59C-6BD2-B813-EC61-8CD20155B37D}"/>
              </a:ext>
            </a:extLst>
          </p:cNvPr>
          <p:cNvSpPr>
            <a:spLocks noGrp="1"/>
          </p:cNvSpPr>
          <p:nvPr>
            <p:ph sz="half" idx="1"/>
          </p:nvPr>
        </p:nvSpPr>
        <p:spPr/>
        <p:txBody>
          <a:bodyPr/>
          <a:lstStyle/>
          <a:p>
            <a:r>
              <a:rPr lang="de-DE" dirty="0">
                <a:hlinkClick r:id="rId3"/>
              </a:rPr>
              <a:t>Wissenschaftsminister:innen der G7-Staaten betonen die Relevanz von Open Science</a:t>
            </a:r>
            <a:endParaRPr lang="de-DE" dirty="0"/>
          </a:p>
          <a:p>
            <a:endParaRPr lang="de-DE" dirty="0"/>
          </a:p>
          <a:p>
            <a:r>
              <a:rPr lang="de-DE" dirty="0">
                <a:hlinkClick r:id="rId4"/>
              </a:rPr>
              <a:t>gemeinsamen Leitlinien von Bund und Ländern zu Open Access in Deutschland </a:t>
            </a:r>
            <a:endParaRPr lang="de-DE" dirty="0"/>
          </a:p>
          <a:p>
            <a:endParaRPr lang="de-DE" dirty="0"/>
          </a:p>
          <a:p>
            <a:r>
              <a:rPr lang="de-DE" dirty="0">
                <a:hlinkClick r:id="rId5"/>
              </a:rPr>
              <a:t>EU-Mitgliedstaaten (Rat der Europäischen Union) betonen die Rolle von wissenschaftsgeleiteten Open-Access-Modellen jenseits von APCs</a:t>
            </a:r>
            <a:endParaRPr lang="de-DE" dirty="0"/>
          </a:p>
          <a:p>
            <a:endParaRPr lang="de-DE" dirty="0"/>
          </a:p>
          <a:p>
            <a:r>
              <a:rPr lang="de-DE" dirty="0">
                <a:hlinkClick r:id="rId6"/>
              </a:rPr>
              <a:t>Nationale OA-Strategie in Spanien</a:t>
            </a:r>
            <a:endParaRPr lang="de-DE" dirty="0"/>
          </a:p>
          <a:p>
            <a:pPr indent="0">
              <a:buNone/>
            </a:pPr>
            <a:endParaRPr lang="de-DE" dirty="0"/>
          </a:p>
          <a:p>
            <a:r>
              <a:rPr lang="de-DE" dirty="0">
                <a:hlinkClick r:id="rId7"/>
              </a:rPr>
              <a:t>Roadmap für OA in Italien</a:t>
            </a:r>
            <a:endParaRPr lang="de-DE" dirty="0"/>
          </a:p>
          <a:p>
            <a:endParaRPr lang="de-DE" dirty="0"/>
          </a:p>
          <a:p>
            <a:endParaRPr lang="de-DE" dirty="0"/>
          </a:p>
          <a:p>
            <a:endParaRPr lang="de-DE" b="1" dirty="0"/>
          </a:p>
        </p:txBody>
      </p:sp>
      <p:sp>
        <p:nvSpPr>
          <p:cNvPr id="3" name="Foliennummernplatzhalter 2">
            <a:extLst>
              <a:ext uri="{FF2B5EF4-FFF2-40B4-BE49-F238E27FC236}">
                <a16:creationId xmlns:a16="http://schemas.microsoft.com/office/drawing/2014/main" id="{39C0F7CC-04D3-5106-23C3-2A601456B263}"/>
              </a:ext>
            </a:extLst>
          </p:cNvPr>
          <p:cNvSpPr>
            <a:spLocks noGrp="1"/>
          </p:cNvSpPr>
          <p:nvPr>
            <p:ph type="sldNum" sz="quarter" idx="10"/>
          </p:nvPr>
        </p:nvSpPr>
        <p:spPr/>
        <p:txBody>
          <a:bodyPr/>
          <a:lstStyle/>
          <a:p>
            <a:fld id="{4216277B-9607-44BE-A1ED-4FEAE3E992E7}" type="slidenum">
              <a:rPr lang="de-DE" smtClean="0"/>
              <a:pPr/>
              <a:t>22</a:t>
            </a:fld>
            <a:endParaRPr lang="de-DE"/>
          </a:p>
        </p:txBody>
      </p:sp>
      <p:sp>
        <p:nvSpPr>
          <p:cNvPr id="4" name="Titel 3">
            <a:extLst>
              <a:ext uri="{FF2B5EF4-FFF2-40B4-BE49-F238E27FC236}">
                <a16:creationId xmlns:a16="http://schemas.microsoft.com/office/drawing/2014/main" id="{5399C0F8-8C52-E76E-E175-55F5A8678563}"/>
              </a:ext>
            </a:extLst>
          </p:cNvPr>
          <p:cNvSpPr>
            <a:spLocks noGrp="1"/>
          </p:cNvSpPr>
          <p:nvPr>
            <p:ph type="title"/>
          </p:nvPr>
        </p:nvSpPr>
        <p:spPr/>
        <p:txBody>
          <a:bodyPr/>
          <a:lstStyle/>
          <a:p>
            <a:r>
              <a:rPr lang="de-DE" dirty="0"/>
              <a:t>Aktuelle Unterstützung </a:t>
            </a:r>
          </a:p>
        </p:txBody>
      </p:sp>
    </p:spTree>
    <p:extLst>
      <p:ext uri="{BB962C8B-B14F-4D97-AF65-F5344CB8AC3E}">
        <p14:creationId xmlns:p14="http://schemas.microsoft.com/office/powerpoint/2010/main" val="1522504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EBAD897-54F4-4E4F-ACF0-D9CB1206B913}"/>
              </a:ext>
            </a:extLst>
          </p:cNvPr>
          <p:cNvSpPr>
            <a:spLocks noGrp="1"/>
          </p:cNvSpPr>
          <p:nvPr>
            <p:ph sz="half" idx="1"/>
          </p:nvPr>
        </p:nvSpPr>
        <p:spPr/>
        <p:txBody>
          <a:bodyPr/>
          <a:lstStyle/>
          <a:p>
            <a:pPr>
              <a:buFont typeface="+mj-lt"/>
              <a:buAutoNum type="arabicPeriod"/>
            </a:pPr>
            <a:r>
              <a:rPr lang="de-DE" dirty="0"/>
              <a:t>Wege zu Open Access – Überblick</a:t>
            </a:r>
          </a:p>
          <a:p>
            <a:pPr>
              <a:buFont typeface="+mj-lt"/>
              <a:buAutoNum type="arabicPeriod"/>
            </a:pPr>
            <a:endParaRPr lang="de-DE" dirty="0"/>
          </a:p>
          <a:p>
            <a:pPr>
              <a:buFont typeface="+mj-lt"/>
              <a:buAutoNum type="arabicPeriod"/>
            </a:pPr>
            <a:r>
              <a:rPr lang="de-DE" dirty="0"/>
              <a:t>Golden Road</a:t>
            </a:r>
          </a:p>
          <a:p>
            <a:pPr>
              <a:buFont typeface="+mj-lt"/>
              <a:buAutoNum type="arabicPeriod"/>
            </a:pPr>
            <a:endParaRPr lang="de-DE" dirty="0"/>
          </a:p>
          <a:p>
            <a:pPr>
              <a:buFont typeface="+mj-lt"/>
              <a:buAutoNum type="arabicPeriod"/>
            </a:pPr>
            <a:r>
              <a:rPr lang="de-DE" dirty="0"/>
              <a:t>Green Road</a:t>
            </a:r>
          </a:p>
          <a:p>
            <a:pPr>
              <a:buFont typeface="+mj-lt"/>
              <a:buAutoNum type="arabicPeriod"/>
            </a:pPr>
            <a:endParaRPr lang="de-DE" dirty="0"/>
          </a:p>
          <a:p>
            <a:pPr>
              <a:buFont typeface="+mj-lt"/>
              <a:buAutoNum type="arabicPeriod"/>
            </a:pPr>
            <a:r>
              <a:rPr lang="de-DE" dirty="0"/>
              <a:t>Open-Access-Bücher</a:t>
            </a:r>
          </a:p>
          <a:p>
            <a:pPr>
              <a:buFont typeface="+mj-lt"/>
              <a:buAutoNum type="arabicPeriod"/>
            </a:pPr>
            <a:endParaRPr lang="de-DE" dirty="0"/>
          </a:p>
          <a:p>
            <a:pPr>
              <a:buFont typeface="+mj-lt"/>
              <a:buAutoNum type="arabicPeriod"/>
            </a:pPr>
            <a:r>
              <a:rPr lang="de-DE" dirty="0"/>
              <a:t>Recherche nach Open-Access-Dokumenten</a:t>
            </a:r>
          </a:p>
          <a:p>
            <a:pPr>
              <a:buFont typeface="+mj-lt"/>
              <a:buAutoNum type="arabicPeriod"/>
            </a:pPr>
            <a:endParaRPr lang="de-DE" dirty="0"/>
          </a:p>
          <a:p>
            <a:pPr>
              <a:buFont typeface="+mj-lt"/>
              <a:buAutoNum type="arabicPeriod"/>
            </a:pPr>
            <a:endParaRPr lang="de-DE" dirty="0"/>
          </a:p>
          <a:p>
            <a:endParaRPr lang="de-DE" dirty="0"/>
          </a:p>
        </p:txBody>
      </p:sp>
      <p:sp>
        <p:nvSpPr>
          <p:cNvPr id="3" name="Foliennummernplatzhalter 2">
            <a:extLst>
              <a:ext uri="{FF2B5EF4-FFF2-40B4-BE49-F238E27FC236}">
                <a16:creationId xmlns:a16="http://schemas.microsoft.com/office/drawing/2014/main" id="{4C34CC37-E9ED-4FC8-A1C0-F83966AFF05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a:extLst>
              <a:ext uri="{FF2B5EF4-FFF2-40B4-BE49-F238E27FC236}">
                <a16:creationId xmlns:a16="http://schemas.microsoft.com/office/drawing/2014/main" id="{76E533E6-67CB-4367-BA9F-F5303505D108}"/>
              </a:ext>
            </a:extLst>
          </p:cNvPr>
          <p:cNvSpPr>
            <a:spLocks noGrp="1"/>
          </p:cNvSpPr>
          <p:nvPr>
            <p:ph type="title"/>
          </p:nvPr>
        </p:nvSpPr>
        <p:spPr/>
        <p:txBody>
          <a:bodyPr/>
          <a:lstStyle/>
          <a:p>
            <a:r>
              <a:rPr lang="de-DE" dirty="0"/>
              <a:t>2. Teil:</a:t>
            </a:r>
            <a:br>
              <a:rPr lang="de-DE" dirty="0"/>
            </a:br>
            <a:r>
              <a:rPr lang="de-DE" dirty="0"/>
              <a:t>Wege zu Open Access </a:t>
            </a:r>
          </a:p>
        </p:txBody>
      </p:sp>
    </p:spTree>
    <p:extLst>
      <p:ext uri="{BB962C8B-B14F-4D97-AF65-F5344CB8AC3E}">
        <p14:creationId xmlns:p14="http://schemas.microsoft.com/office/powerpoint/2010/main" val="4009464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696912"/>
          </a:xfrm>
          <a:prstGeom prst="rect">
            <a:avLst/>
          </a:prstGeom>
        </p:spPr>
        <p:txBody>
          <a:bodyPr/>
          <a:lstStyle/>
          <a:p>
            <a:r>
              <a:rPr lang="de-DE" dirty="0"/>
              <a:t>Wege zu Open Access </a:t>
            </a:r>
            <a:r>
              <a:rPr lang="de-DE" sz="600" dirty="0"/>
              <a:t>https://open-access.network/informieren/glossar#c6220</a:t>
            </a:r>
          </a:p>
        </p:txBody>
      </p:sp>
      <p:sp>
        <p:nvSpPr>
          <p:cNvPr id="3" name="Inhaltsplatzhalter 2"/>
          <p:cNvSpPr>
            <a:spLocks noGrp="1"/>
          </p:cNvSpPr>
          <p:nvPr>
            <p:ph sz="half" idx="1"/>
          </p:nvPr>
        </p:nvSpPr>
        <p:spPr>
          <a:xfrm>
            <a:off x="1775520" y="1970689"/>
            <a:ext cx="9601067" cy="4385661"/>
          </a:xfrm>
        </p:spPr>
        <p:txBody>
          <a:bodyPr>
            <a:normAutofit fontScale="85000" lnSpcReduction="20000"/>
          </a:bodyPr>
          <a:lstStyle/>
          <a:p>
            <a:pPr marL="285750" marR="90230" indent="-285750">
              <a:lnSpc>
                <a:spcPct val="120000"/>
              </a:lnSpc>
            </a:pPr>
            <a:r>
              <a:rPr lang="de-DE" sz="1400" b="1" dirty="0">
                <a:solidFill>
                  <a:srgbClr val="FF9931"/>
                </a:solidFill>
                <a:latin typeface="Verdana" panose="020B0604030504040204" pitchFamily="34" charset="0"/>
              </a:rPr>
              <a:t>Golden Road / Goldener Weg </a:t>
            </a:r>
            <a:endParaRPr lang="de-DE" sz="1400" dirty="0">
              <a:solidFill>
                <a:srgbClr val="FF9931"/>
              </a:solidFill>
              <a:latin typeface="Verdana" panose="020B0604030504040204" pitchFamily="34" charset="0"/>
            </a:endParaRPr>
          </a:p>
          <a:p>
            <a:pPr marR="90230" indent="0">
              <a:lnSpc>
                <a:spcPct val="120000"/>
              </a:lnSpc>
              <a:buNone/>
            </a:pPr>
            <a:r>
              <a:rPr lang="de-DE" sz="1400" dirty="0">
                <a:solidFill>
                  <a:srgbClr val="000000"/>
                </a:solidFill>
                <a:latin typeface="Verdana" panose="020B0604030504040204" pitchFamily="34" charset="0"/>
              </a:rPr>
              <a:t>Die Erstveröffentlichung erfolgt als Open Access (engere </a:t>
            </a:r>
            <a:r>
              <a:rPr lang="de-DE" sz="1400" dirty="0" err="1">
                <a:solidFill>
                  <a:srgbClr val="000000"/>
                </a:solidFill>
                <a:latin typeface="Verdana" panose="020B0604030504040204" pitchFamily="34" charset="0"/>
              </a:rPr>
              <a:t>Def</a:t>
            </a:r>
            <a:r>
              <a:rPr lang="de-DE" sz="1400" dirty="0">
                <a:solidFill>
                  <a:srgbClr val="000000"/>
                </a:solidFill>
                <a:latin typeface="Verdana" panose="020B0604030504040204" pitchFamily="34" charset="0"/>
              </a:rPr>
              <a:t>.: in einem reinen OA-Medium)</a:t>
            </a:r>
            <a:br>
              <a:rPr lang="de-DE" sz="1400" dirty="0">
                <a:solidFill>
                  <a:srgbClr val="000000"/>
                </a:solidFill>
                <a:latin typeface="Verdana" panose="020B0604030504040204" pitchFamily="34" charset="0"/>
              </a:rPr>
            </a:br>
            <a:r>
              <a:rPr lang="de-DE" sz="1400" dirty="0">
                <a:solidFill>
                  <a:srgbClr val="000000"/>
                </a:solidFill>
                <a:latin typeface="Verdana" panose="020B0604030504040204" pitchFamily="34" charset="0"/>
              </a:rPr>
              <a:t>„(Gold-)OA-Zeitschriften“ = reine OA-Zeitschriften, in denen alle Werke sofort mit Erscheinen OA sind</a:t>
            </a:r>
          </a:p>
          <a:p>
            <a:pPr marL="285750" marR="90230" indent="-285750">
              <a:lnSpc>
                <a:spcPct val="120000"/>
              </a:lnSpc>
            </a:pPr>
            <a:endParaRPr lang="de-DE" sz="1400" dirty="0">
              <a:solidFill>
                <a:srgbClr val="000000"/>
              </a:solidFill>
              <a:latin typeface="Verdana" panose="020B0604030504040204" pitchFamily="34" charset="0"/>
            </a:endParaRPr>
          </a:p>
          <a:p>
            <a:pPr marL="285750" marR="94710" indent="-285750">
              <a:lnSpc>
                <a:spcPct val="120000"/>
              </a:lnSpc>
            </a:pPr>
            <a:r>
              <a:rPr lang="de-DE" sz="1400" b="1" dirty="0">
                <a:solidFill>
                  <a:srgbClr val="316400"/>
                </a:solidFill>
                <a:latin typeface="Verdana" panose="020B0604030504040204" pitchFamily="34" charset="0"/>
              </a:rPr>
              <a:t>Green Road / Grüner Weg / Zweitveröffentlichung</a:t>
            </a:r>
            <a:endParaRPr lang="de-DE" sz="1400" dirty="0">
              <a:solidFill>
                <a:srgbClr val="000000"/>
              </a:solidFill>
              <a:latin typeface="Verdana" panose="020B0604030504040204" pitchFamily="34" charset="0"/>
            </a:endParaRPr>
          </a:p>
          <a:p>
            <a:pPr indent="0">
              <a:lnSpc>
                <a:spcPct val="120000"/>
              </a:lnSpc>
              <a:buNone/>
            </a:pPr>
            <a:r>
              <a:rPr lang="de-DE" sz="1400" dirty="0">
                <a:solidFill>
                  <a:srgbClr val="000000"/>
                </a:solidFill>
                <a:latin typeface="Verdana" panose="020B0604030504040204" pitchFamily="34" charset="0"/>
              </a:rPr>
              <a:t>Die Erstveröffentlichung erfolgt NICHT als Open Access (also in einem Non-Open-Access-Medium). </a:t>
            </a:r>
            <a:br>
              <a:rPr lang="de-DE" sz="1400" dirty="0">
                <a:solidFill>
                  <a:srgbClr val="000000"/>
                </a:solidFill>
                <a:latin typeface="Verdana" panose="020B0604030504040204" pitchFamily="34" charset="0"/>
              </a:rPr>
            </a:br>
            <a:r>
              <a:rPr lang="de-DE" sz="1400" dirty="0">
                <a:solidFill>
                  <a:srgbClr val="000000"/>
                </a:solidFill>
                <a:latin typeface="Verdana" panose="020B0604030504040204" pitchFamily="34" charset="0"/>
              </a:rPr>
              <a:t>Anschließend wird eine Version in einem institutionellen oder </a:t>
            </a:r>
            <a:r>
              <a:rPr lang="de-DE" sz="1400" dirty="0">
                <a:solidFill>
                  <a:srgbClr val="000000"/>
                </a:solidFill>
              </a:rPr>
              <a:t>fachlichen R</a:t>
            </a:r>
            <a:r>
              <a:rPr lang="de-DE" sz="1400" dirty="0">
                <a:solidFill>
                  <a:srgbClr val="000000"/>
                </a:solidFill>
                <a:latin typeface="Verdana" panose="020B0604030504040204" pitchFamily="34" charset="0"/>
              </a:rPr>
              <a:t>epositorium zweitveröffentlicht. </a:t>
            </a:r>
            <a:br>
              <a:rPr lang="de-DE" sz="1400" dirty="0">
                <a:solidFill>
                  <a:srgbClr val="000000"/>
                </a:solidFill>
                <a:latin typeface="Verdana" panose="020B0604030504040204" pitchFamily="34" charset="0"/>
              </a:rPr>
            </a:br>
            <a:r>
              <a:rPr lang="de-DE" sz="1400" dirty="0">
                <a:solidFill>
                  <a:srgbClr val="000000"/>
                </a:solidFill>
                <a:latin typeface="Verdana" panose="020B0604030504040204" pitchFamily="34" charset="0"/>
              </a:rPr>
              <a:t>(abhängig von gesetzlichen Möglichkeiten oder Zugeständnissen des Verlags)</a:t>
            </a:r>
          </a:p>
          <a:p>
            <a:pPr marL="285750" indent="-285750">
              <a:lnSpc>
                <a:spcPct val="120000"/>
              </a:lnSpc>
            </a:pPr>
            <a:endParaRPr lang="de-DE" sz="1400" dirty="0">
              <a:solidFill>
                <a:srgbClr val="000000"/>
              </a:solidFill>
            </a:endParaRPr>
          </a:p>
          <a:p>
            <a:pPr marL="285750" indent="-285750">
              <a:lnSpc>
                <a:spcPct val="120000"/>
              </a:lnSpc>
            </a:pPr>
            <a:r>
              <a:rPr lang="de-DE" sz="1400" b="1" dirty="0">
                <a:solidFill>
                  <a:srgbClr val="FF0000"/>
                </a:solidFill>
                <a:latin typeface="Verdana" panose="020B0604030504040204" pitchFamily="34" charset="0"/>
              </a:rPr>
              <a:t>Hybrid</a:t>
            </a:r>
            <a:r>
              <a:rPr lang="de-DE" sz="1400" dirty="0">
                <a:solidFill>
                  <a:srgbClr val="000000"/>
                </a:solidFill>
                <a:latin typeface="Verdana" panose="020B0604030504040204" pitchFamily="34" charset="0"/>
              </a:rPr>
              <a:t>: </a:t>
            </a:r>
          </a:p>
          <a:p>
            <a:pPr indent="0">
              <a:lnSpc>
                <a:spcPct val="120000"/>
              </a:lnSpc>
              <a:buNone/>
            </a:pPr>
            <a:r>
              <a:rPr lang="de-DE" sz="1400" dirty="0">
                <a:solidFill>
                  <a:srgbClr val="000000"/>
                </a:solidFill>
              </a:rPr>
              <a:t>Publikation in einer Subskriptionszeitschrift und Wahl der kostenpflichtigen OA-Option </a:t>
            </a:r>
            <a:br>
              <a:rPr lang="de-DE" sz="1400" dirty="0">
                <a:solidFill>
                  <a:srgbClr val="000000"/>
                </a:solidFill>
              </a:rPr>
            </a:br>
            <a:r>
              <a:rPr lang="de-DE" sz="1400" dirty="0">
                <a:solidFill>
                  <a:srgbClr val="000000"/>
                </a:solidFill>
              </a:rPr>
              <a:t>(eine Unterentwicklung von Goldenem Weg)</a:t>
            </a:r>
            <a:br>
              <a:rPr lang="de-DE" sz="1400" dirty="0">
                <a:solidFill>
                  <a:srgbClr val="000000"/>
                </a:solidFill>
              </a:rPr>
            </a:br>
            <a:r>
              <a:rPr lang="de-DE" sz="1400" dirty="0">
                <a:solidFill>
                  <a:srgbClr val="000000"/>
                </a:solidFill>
              </a:rPr>
              <a:t>„hybride Zeitschriften“ = Subskriptionszeitschriften mit OA-Option (enthalten </a:t>
            </a:r>
            <a:r>
              <a:rPr lang="de-DE" sz="1400" dirty="0" err="1">
                <a:solidFill>
                  <a:srgbClr val="000000"/>
                </a:solidFill>
              </a:rPr>
              <a:t>closed</a:t>
            </a:r>
            <a:r>
              <a:rPr lang="de-DE" sz="1400" dirty="0">
                <a:solidFill>
                  <a:srgbClr val="000000"/>
                </a:solidFill>
              </a:rPr>
              <a:t>-access-</a:t>
            </a:r>
            <a:r>
              <a:rPr lang="de-DE" sz="1400" dirty="0" err="1">
                <a:solidFill>
                  <a:srgbClr val="000000"/>
                </a:solidFill>
              </a:rPr>
              <a:t>articles</a:t>
            </a:r>
            <a:r>
              <a:rPr lang="de-DE" sz="1400" dirty="0">
                <a:solidFill>
                  <a:srgbClr val="000000"/>
                </a:solidFill>
              </a:rPr>
              <a:t> und OA-</a:t>
            </a:r>
            <a:r>
              <a:rPr lang="de-DE" sz="1400" dirty="0" err="1">
                <a:solidFill>
                  <a:srgbClr val="000000"/>
                </a:solidFill>
              </a:rPr>
              <a:t>articles</a:t>
            </a:r>
            <a:r>
              <a:rPr lang="de-DE" sz="1400" dirty="0">
                <a:solidFill>
                  <a:srgbClr val="000000"/>
                </a:solidFill>
              </a:rPr>
              <a:t>)</a:t>
            </a:r>
          </a:p>
          <a:p>
            <a:pPr marL="285750" indent="-285750">
              <a:lnSpc>
                <a:spcPct val="120000"/>
              </a:lnSpc>
            </a:pPr>
            <a:endParaRPr lang="de-DE" sz="1400" dirty="0">
              <a:solidFill>
                <a:srgbClr val="000000"/>
              </a:solidFill>
              <a:latin typeface="Verdana" panose="020B0604030504040204" pitchFamily="34" charset="0"/>
            </a:endParaRPr>
          </a:p>
          <a:p>
            <a:pPr marL="285750" indent="-285750">
              <a:lnSpc>
                <a:spcPct val="120000"/>
              </a:lnSpc>
            </a:pPr>
            <a:r>
              <a:rPr lang="de-DE" sz="1400" b="1" dirty="0">
                <a:solidFill>
                  <a:schemeClr val="accent6">
                    <a:lumMod val="75000"/>
                  </a:schemeClr>
                </a:solidFill>
              </a:rPr>
              <a:t>Bronze</a:t>
            </a:r>
            <a:r>
              <a:rPr lang="de-DE" sz="1400" dirty="0">
                <a:solidFill>
                  <a:srgbClr val="000000"/>
                </a:solidFill>
              </a:rPr>
              <a:t>:</a:t>
            </a:r>
          </a:p>
          <a:p>
            <a:pPr indent="0">
              <a:lnSpc>
                <a:spcPct val="120000"/>
              </a:lnSpc>
              <a:buNone/>
            </a:pPr>
            <a:r>
              <a:rPr lang="de-DE" sz="1400" dirty="0">
                <a:solidFill>
                  <a:srgbClr val="000000"/>
                </a:solidFill>
                <a:latin typeface="Verdana" panose="020B0604030504040204" pitchFamily="34" charset="0"/>
              </a:rPr>
              <a:t>Kostenfrei lesbar aber nicht nachnutzbar (ohne Lizenz) (kein richtiges „Open Access“)</a:t>
            </a:r>
          </a:p>
          <a:p>
            <a:pPr marL="285750" indent="-285750">
              <a:lnSpc>
                <a:spcPct val="120000"/>
              </a:lnSpc>
            </a:pPr>
            <a:endParaRPr lang="de-DE" sz="1400" dirty="0">
              <a:solidFill>
                <a:srgbClr val="000000"/>
              </a:solidFill>
            </a:endParaRPr>
          </a:p>
          <a:p>
            <a:pPr marL="285750" indent="-285750">
              <a:lnSpc>
                <a:spcPct val="120000"/>
              </a:lnSpc>
            </a:pPr>
            <a:r>
              <a:rPr lang="de-DE" sz="1400" b="1" dirty="0">
                <a:solidFill>
                  <a:schemeClr val="bg1">
                    <a:lumMod val="50000"/>
                  </a:schemeClr>
                </a:solidFill>
                <a:latin typeface="Verdana" panose="020B0604030504040204" pitchFamily="34" charset="0"/>
              </a:rPr>
              <a:t>Platin/Diamond</a:t>
            </a:r>
            <a:r>
              <a:rPr lang="de-DE" sz="1400" dirty="0">
                <a:solidFill>
                  <a:srgbClr val="000000"/>
                </a:solidFill>
                <a:latin typeface="Verdana" panose="020B0604030504040204" pitchFamily="34" charset="0"/>
              </a:rPr>
              <a:t>:</a:t>
            </a:r>
          </a:p>
          <a:p>
            <a:pPr indent="0">
              <a:lnSpc>
                <a:spcPct val="120000"/>
              </a:lnSpc>
              <a:buNone/>
            </a:pPr>
            <a:r>
              <a:rPr lang="de-DE" sz="1400" dirty="0">
                <a:solidFill>
                  <a:srgbClr val="000000"/>
                </a:solidFill>
              </a:rPr>
              <a:t>Publikation in einem reinen Open-Access-Medium, ohne Gebühren von Leser oder Autor. </a:t>
            </a:r>
          </a:p>
          <a:p>
            <a:pPr indent="0">
              <a:lnSpc>
                <a:spcPct val="120000"/>
              </a:lnSpc>
              <a:buNone/>
            </a:pPr>
            <a:r>
              <a:rPr lang="de-DE" sz="1400" dirty="0">
                <a:solidFill>
                  <a:srgbClr val="000000"/>
                </a:solidFill>
              </a:rPr>
              <a:t>(Unterart zu Goldenem Weg)</a:t>
            </a:r>
          </a:p>
          <a:p>
            <a:pPr indent="0">
              <a:lnSpc>
                <a:spcPct val="120000"/>
              </a:lnSpc>
              <a:buNone/>
            </a:pPr>
            <a:endParaRPr lang="de-DE" sz="1400" dirty="0">
              <a:solidFill>
                <a:srgbClr val="000000"/>
              </a:solidFill>
              <a:latin typeface="Verdana" panose="020B0604030504040204" pitchFamily="34" charset="0"/>
            </a:endParaRPr>
          </a:p>
          <a:p>
            <a:pPr marL="285750" indent="-285750">
              <a:lnSpc>
                <a:spcPct val="120000"/>
              </a:lnSpc>
            </a:pPr>
            <a:r>
              <a:rPr lang="de-DE" sz="1400" b="1" dirty="0">
                <a:solidFill>
                  <a:schemeClr val="accent5">
                    <a:lumMod val="75000"/>
                  </a:schemeClr>
                </a:solidFill>
              </a:rPr>
              <a:t>Verträge mit einzelnen Verlagen</a:t>
            </a:r>
            <a:endParaRPr lang="de-DE" sz="1000" dirty="0"/>
          </a:p>
        </p:txBody>
      </p:sp>
      <p:sp>
        <p:nvSpPr>
          <p:cNvPr id="5" name="Foliennummernplatzhalt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5751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1E39EDAF-57C2-B596-4BD5-A2B997EE2DFC}"/>
              </a:ext>
            </a:extLst>
          </p:cNvPr>
          <p:cNvPicPr>
            <a:picLocks noChangeAspect="1"/>
          </p:cNvPicPr>
          <p:nvPr/>
        </p:nvPicPr>
        <p:blipFill>
          <a:blip r:embed="rId3"/>
          <a:stretch>
            <a:fillRect/>
          </a:stretch>
        </p:blipFill>
        <p:spPr>
          <a:xfrm>
            <a:off x="0" y="2778827"/>
            <a:ext cx="6422530" cy="4079174"/>
          </a:xfrm>
          <a:prstGeom prst="rect">
            <a:avLst/>
          </a:prstGeom>
        </p:spPr>
      </p:pic>
      <p:sp>
        <p:nvSpPr>
          <p:cNvPr id="3" name="Foliennummernplatzhalter 2">
            <a:extLst>
              <a:ext uri="{FF2B5EF4-FFF2-40B4-BE49-F238E27FC236}">
                <a16:creationId xmlns:a16="http://schemas.microsoft.com/office/drawing/2014/main" id="{6B6B2D84-FF9E-437D-A5A5-5DC95C73E004}"/>
              </a:ext>
            </a:extLst>
          </p:cNvPr>
          <p:cNvSpPr>
            <a:spLocks noGrp="1"/>
          </p:cNvSpPr>
          <p:nvPr>
            <p:ph type="sldNum" sz="quarter" idx="10"/>
          </p:nvPr>
        </p:nvSpPr>
        <p:spPr/>
        <p:txBody>
          <a:bodyPr/>
          <a:lstStyle/>
          <a:p>
            <a:fld id="{4216277B-9607-44BE-A1ED-4FEAE3E992E7}" type="slidenum">
              <a:rPr lang="de-DE" smtClean="0"/>
              <a:pPr/>
              <a:t>25</a:t>
            </a:fld>
            <a:endParaRPr lang="de-DE"/>
          </a:p>
        </p:txBody>
      </p:sp>
      <p:pic>
        <p:nvPicPr>
          <p:cNvPr id="5" name="Grafik 4">
            <a:extLst>
              <a:ext uri="{FF2B5EF4-FFF2-40B4-BE49-F238E27FC236}">
                <a16:creationId xmlns:a16="http://schemas.microsoft.com/office/drawing/2014/main" id="{8B9CF6FE-5014-4C2B-80A9-89736DC95A84}"/>
              </a:ext>
            </a:extLst>
          </p:cNvPr>
          <p:cNvPicPr>
            <a:picLocks noChangeAspect="1"/>
          </p:cNvPicPr>
          <p:nvPr/>
        </p:nvPicPr>
        <p:blipFill>
          <a:blip r:embed="rId4"/>
          <a:stretch>
            <a:fillRect/>
          </a:stretch>
        </p:blipFill>
        <p:spPr>
          <a:xfrm>
            <a:off x="5435483" y="1"/>
            <a:ext cx="6756517" cy="4809505"/>
          </a:xfrm>
          <a:prstGeom prst="rect">
            <a:avLst/>
          </a:prstGeom>
        </p:spPr>
      </p:pic>
      <p:sp>
        <p:nvSpPr>
          <p:cNvPr id="2" name="Inhaltsplatzhalter 1">
            <a:extLst>
              <a:ext uri="{FF2B5EF4-FFF2-40B4-BE49-F238E27FC236}">
                <a16:creationId xmlns:a16="http://schemas.microsoft.com/office/drawing/2014/main" id="{11114C58-CD66-4EA2-8CC2-1E436E4401FC}"/>
              </a:ext>
            </a:extLst>
          </p:cNvPr>
          <p:cNvSpPr>
            <a:spLocks noGrp="1"/>
          </p:cNvSpPr>
          <p:nvPr>
            <p:ph sz="half" idx="1"/>
          </p:nvPr>
        </p:nvSpPr>
        <p:spPr>
          <a:xfrm>
            <a:off x="5905308" y="2074646"/>
            <a:ext cx="2098661" cy="704181"/>
          </a:xfrm>
        </p:spPr>
        <p:txBody>
          <a:bodyPr>
            <a:normAutofit/>
          </a:bodyPr>
          <a:lstStyle/>
          <a:p>
            <a:pPr indent="0">
              <a:buNone/>
            </a:pPr>
            <a:r>
              <a:rPr lang="de-DE" sz="1100" dirty="0">
                <a:hlinkClick r:id="rId5"/>
              </a:rPr>
              <a:t>https://open-access-monitor.de/#/open-access</a:t>
            </a:r>
            <a:r>
              <a:rPr lang="de-DE" sz="1100" dirty="0"/>
              <a:t> Stand 9.7.2021</a:t>
            </a:r>
          </a:p>
        </p:txBody>
      </p:sp>
      <p:sp>
        <p:nvSpPr>
          <p:cNvPr id="8" name="Textfeld 7">
            <a:extLst>
              <a:ext uri="{FF2B5EF4-FFF2-40B4-BE49-F238E27FC236}">
                <a16:creationId xmlns:a16="http://schemas.microsoft.com/office/drawing/2014/main" id="{72DD75DA-5A13-239A-B355-137FF92ACCAC}"/>
              </a:ext>
            </a:extLst>
          </p:cNvPr>
          <p:cNvSpPr txBox="1"/>
          <p:nvPr/>
        </p:nvSpPr>
        <p:spPr>
          <a:xfrm>
            <a:off x="320634" y="3429000"/>
            <a:ext cx="950026" cy="430887"/>
          </a:xfrm>
          <a:prstGeom prst="rect">
            <a:avLst/>
          </a:prstGeom>
          <a:noFill/>
        </p:spPr>
        <p:txBody>
          <a:bodyPr wrap="square" rtlCol="0">
            <a:spAutoFit/>
          </a:bodyPr>
          <a:lstStyle/>
          <a:p>
            <a:r>
              <a:rPr lang="de-DE" sz="1100" dirty="0">
                <a:latin typeface="Verdana" panose="020B0604030504040204" pitchFamily="34" charset="0"/>
                <a:ea typeface="Verdana" panose="020B0604030504040204" pitchFamily="34" charset="0"/>
              </a:rPr>
              <a:t>Stand 27.6.2023</a:t>
            </a:r>
          </a:p>
        </p:txBody>
      </p:sp>
    </p:spTree>
    <p:extLst>
      <p:ext uri="{BB962C8B-B14F-4D97-AF65-F5344CB8AC3E}">
        <p14:creationId xmlns:p14="http://schemas.microsoft.com/office/powerpoint/2010/main" val="605417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00C6B65-DC6B-4C82-8B6F-D902F1A85545}"/>
              </a:ext>
            </a:extLst>
          </p:cNvPr>
          <p:cNvSpPr>
            <a:spLocks noGrp="1"/>
          </p:cNvSpPr>
          <p:nvPr>
            <p:ph sz="half" idx="1"/>
          </p:nvPr>
        </p:nvSpPr>
        <p:spPr>
          <a:xfrm>
            <a:off x="1775520" y="5571640"/>
            <a:ext cx="9601067" cy="619609"/>
          </a:xfrm>
        </p:spPr>
        <p:txBody>
          <a:bodyPr>
            <a:normAutofit/>
          </a:bodyPr>
          <a:lstStyle/>
          <a:p>
            <a:pPr indent="0">
              <a:buNone/>
            </a:pPr>
            <a:r>
              <a:rPr lang="de-DE" sz="1400" dirty="0">
                <a:hlinkClick r:id="rId3"/>
              </a:rPr>
              <a:t>  https://open-access-monitor.de/open-access</a:t>
            </a:r>
            <a:r>
              <a:rPr lang="de-DE" sz="1400" dirty="0"/>
              <a:t> </a:t>
            </a:r>
          </a:p>
          <a:p>
            <a:pPr indent="0">
              <a:buNone/>
            </a:pPr>
            <a:r>
              <a:rPr lang="de-DE" sz="1400" dirty="0"/>
              <a:t>Übersicht Deutschland Stand 28.6.2022</a:t>
            </a:r>
          </a:p>
        </p:txBody>
      </p:sp>
      <p:sp>
        <p:nvSpPr>
          <p:cNvPr id="3" name="Foliennummernplatzhalter 2">
            <a:extLst>
              <a:ext uri="{FF2B5EF4-FFF2-40B4-BE49-F238E27FC236}">
                <a16:creationId xmlns:a16="http://schemas.microsoft.com/office/drawing/2014/main" id="{577B8BC0-40C4-41CE-B1D6-B58B3485F424}"/>
              </a:ext>
            </a:extLst>
          </p:cNvPr>
          <p:cNvSpPr>
            <a:spLocks noGrp="1"/>
          </p:cNvSpPr>
          <p:nvPr>
            <p:ph type="sldNum" sz="quarter" idx="10"/>
          </p:nvPr>
        </p:nvSpPr>
        <p:spPr/>
        <p:txBody>
          <a:bodyPr/>
          <a:lstStyle/>
          <a:p>
            <a:fld id="{4216277B-9607-44BE-A1ED-4FEAE3E992E7}" type="slidenum">
              <a:rPr lang="de-DE" smtClean="0"/>
              <a:pPr/>
              <a:t>26</a:t>
            </a:fld>
            <a:endParaRPr lang="de-DE"/>
          </a:p>
        </p:txBody>
      </p:sp>
      <p:sp>
        <p:nvSpPr>
          <p:cNvPr id="4" name="Titel 3">
            <a:extLst>
              <a:ext uri="{FF2B5EF4-FFF2-40B4-BE49-F238E27FC236}">
                <a16:creationId xmlns:a16="http://schemas.microsoft.com/office/drawing/2014/main" id="{9A51D3CB-261B-44DE-8E08-FEAF59AB9AAA}"/>
              </a:ext>
            </a:extLst>
          </p:cNvPr>
          <p:cNvSpPr>
            <a:spLocks noGrp="1"/>
          </p:cNvSpPr>
          <p:nvPr>
            <p:ph type="title"/>
          </p:nvPr>
        </p:nvSpPr>
        <p:spPr/>
        <p:txBody>
          <a:bodyPr/>
          <a:lstStyle/>
          <a:p>
            <a:endParaRPr lang="de-DE"/>
          </a:p>
        </p:txBody>
      </p:sp>
      <p:pic>
        <p:nvPicPr>
          <p:cNvPr id="6" name="Grafik 5">
            <a:extLst>
              <a:ext uri="{FF2B5EF4-FFF2-40B4-BE49-F238E27FC236}">
                <a16:creationId xmlns:a16="http://schemas.microsoft.com/office/drawing/2014/main" id="{A598B54E-823E-442A-B917-BAB7AE347A0A}"/>
              </a:ext>
            </a:extLst>
          </p:cNvPr>
          <p:cNvPicPr>
            <a:picLocks noChangeAspect="1"/>
          </p:cNvPicPr>
          <p:nvPr/>
        </p:nvPicPr>
        <p:blipFill>
          <a:blip r:embed="rId4"/>
          <a:stretch>
            <a:fillRect/>
          </a:stretch>
        </p:blipFill>
        <p:spPr>
          <a:xfrm>
            <a:off x="0" y="0"/>
            <a:ext cx="12192000" cy="5256625"/>
          </a:xfrm>
          <a:prstGeom prst="rect">
            <a:avLst/>
          </a:prstGeom>
        </p:spPr>
      </p:pic>
    </p:spTree>
    <p:extLst>
      <p:ext uri="{BB962C8B-B14F-4D97-AF65-F5344CB8AC3E}">
        <p14:creationId xmlns:p14="http://schemas.microsoft.com/office/powerpoint/2010/main" val="987678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696912"/>
          </a:xfrm>
          <a:prstGeom prst="rect">
            <a:avLst/>
          </a:prstGeom>
        </p:spPr>
        <p:txBody>
          <a:bodyPr/>
          <a:lstStyle/>
          <a:p>
            <a:r>
              <a:rPr lang="de-DE" dirty="0"/>
              <a:t>Wege zu Open Access</a:t>
            </a:r>
          </a:p>
        </p:txBody>
      </p:sp>
      <p:sp>
        <p:nvSpPr>
          <p:cNvPr id="3" name="Inhaltsplatzhalter 2"/>
          <p:cNvSpPr>
            <a:spLocks noGrp="1"/>
          </p:cNvSpPr>
          <p:nvPr>
            <p:ph sz="half" idx="1"/>
          </p:nvPr>
        </p:nvSpPr>
        <p:spPr>
          <a:xfrm>
            <a:off x="1775520" y="2198113"/>
            <a:ext cx="9601067" cy="4297280"/>
          </a:xfrm>
        </p:spPr>
        <p:txBody>
          <a:bodyPr>
            <a:normAutofit fontScale="92500" lnSpcReduction="10000"/>
          </a:bodyPr>
          <a:lstStyle/>
          <a:p>
            <a:pPr marL="285750" marR="90230" indent="-285750">
              <a:lnSpc>
                <a:spcPct val="120000"/>
              </a:lnSpc>
            </a:pPr>
            <a:r>
              <a:rPr lang="de-DE" sz="1200" b="1" dirty="0">
                <a:solidFill>
                  <a:srgbClr val="FF9931"/>
                </a:solidFill>
                <a:latin typeface="Verdana" panose="020B0604030504040204" pitchFamily="34" charset="0"/>
              </a:rPr>
              <a:t>Golden Road / Goldener Weg </a:t>
            </a:r>
            <a:endParaRPr lang="de-DE" sz="1200" dirty="0">
              <a:solidFill>
                <a:srgbClr val="FF9931"/>
              </a:solidFill>
              <a:latin typeface="Verdana" panose="020B0604030504040204" pitchFamily="34" charset="0"/>
            </a:endParaRPr>
          </a:p>
          <a:p>
            <a:pPr marR="90230" indent="0">
              <a:lnSpc>
                <a:spcPct val="120000"/>
              </a:lnSpc>
              <a:buNone/>
            </a:pPr>
            <a:r>
              <a:rPr lang="de-DE" sz="1200" dirty="0">
                <a:solidFill>
                  <a:srgbClr val="000000"/>
                </a:solidFill>
                <a:latin typeface="Verdana" panose="020B0604030504040204" pitchFamily="34" charset="0"/>
              </a:rPr>
              <a:t>Die Erstveröffentlichung erfolgt als Open Access (engere </a:t>
            </a:r>
            <a:r>
              <a:rPr lang="de-DE" sz="1200" dirty="0" err="1">
                <a:solidFill>
                  <a:srgbClr val="000000"/>
                </a:solidFill>
                <a:latin typeface="Verdana" panose="020B0604030504040204" pitchFamily="34" charset="0"/>
              </a:rPr>
              <a:t>Def</a:t>
            </a:r>
            <a:r>
              <a:rPr lang="de-DE" sz="1200" dirty="0">
                <a:solidFill>
                  <a:srgbClr val="000000"/>
                </a:solidFill>
                <a:latin typeface="Verdana" panose="020B0604030504040204" pitchFamily="34" charset="0"/>
              </a:rPr>
              <a:t>.: in einem reinen OA-Medium)</a:t>
            </a:r>
            <a:br>
              <a:rPr lang="de-DE" sz="1200" dirty="0">
                <a:solidFill>
                  <a:srgbClr val="000000"/>
                </a:solidFill>
                <a:latin typeface="Verdana" panose="020B0604030504040204" pitchFamily="34" charset="0"/>
              </a:rPr>
            </a:br>
            <a:r>
              <a:rPr lang="de-DE" sz="1200" dirty="0">
                <a:solidFill>
                  <a:srgbClr val="000000"/>
                </a:solidFill>
                <a:latin typeface="Verdana" panose="020B0604030504040204" pitchFamily="34" charset="0"/>
              </a:rPr>
              <a:t>„(Gold-)OA-Zeitschriften“ = reine OA-Zeitschriften, in denen alle Werke sofort mit Erscheinen OA sind</a:t>
            </a:r>
          </a:p>
          <a:p>
            <a:pPr marL="285750" marR="90230" indent="-285750">
              <a:lnSpc>
                <a:spcPct val="120000"/>
              </a:lnSpc>
            </a:pPr>
            <a:endParaRPr lang="de-DE" sz="1200" dirty="0">
              <a:solidFill>
                <a:srgbClr val="000000"/>
              </a:solidFill>
              <a:latin typeface="Verdana" panose="020B0604030504040204" pitchFamily="34" charset="0"/>
            </a:endParaRPr>
          </a:p>
          <a:p>
            <a:pPr marL="285750" marR="94710" indent="-285750">
              <a:lnSpc>
                <a:spcPct val="120000"/>
              </a:lnSpc>
            </a:pPr>
            <a:r>
              <a:rPr lang="de-DE" sz="1200" b="1" dirty="0">
                <a:solidFill>
                  <a:srgbClr val="316400"/>
                </a:solidFill>
                <a:latin typeface="Verdana" panose="020B0604030504040204" pitchFamily="34" charset="0"/>
              </a:rPr>
              <a:t>Green Road / Grüner Weg / Zweitveröffentlichung</a:t>
            </a:r>
            <a:endParaRPr lang="de-DE" sz="1200" dirty="0">
              <a:solidFill>
                <a:srgbClr val="000000"/>
              </a:solidFill>
              <a:latin typeface="Verdana" panose="020B0604030504040204" pitchFamily="34" charset="0"/>
            </a:endParaRPr>
          </a:p>
          <a:p>
            <a:pPr indent="0">
              <a:lnSpc>
                <a:spcPct val="120000"/>
              </a:lnSpc>
              <a:buNone/>
            </a:pPr>
            <a:r>
              <a:rPr lang="de-DE" sz="1200" dirty="0">
                <a:solidFill>
                  <a:srgbClr val="000000"/>
                </a:solidFill>
                <a:latin typeface="Verdana" panose="020B0604030504040204" pitchFamily="34" charset="0"/>
              </a:rPr>
              <a:t>Die Erstveröffentlichung erfolgt NICHT als Open Access (also in einem Non-Open-Access-Medium). </a:t>
            </a:r>
            <a:br>
              <a:rPr lang="de-DE" sz="1200" dirty="0">
                <a:solidFill>
                  <a:srgbClr val="000000"/>
                </a:solidFill>
                <a:latin typeface="Verdana" panose="020B0604030504040204" pitchFamily="34" charset="0"/>
              </a:rPr>
            </a:br>
            <a:r>
              <a:rPr lang="de-DE" sz="1200" dirty="0">
                <a:solidFill>
                  <a:srgbClr val="000000"/>
                </a:solidFill>
                <a:latin typeface="Verdana" panose="020B0604030504040204" pitchFamily="34" charset="0"/>
              </a:rPr>
              <a:t>Anschließend wird eine Version in einem institutionellen oder </a:t>
            </a:r>
            <a:r>
              <a:rPr lang="de-DE" sz="1200" dirty="0">
                <a:solidFill>
                  <a:srgbClr val="000000"/>
                </a:solidFill>
              </a:rPr>
              <a:t>fachlichen R</a:t>
            </a:r>
            <a:r>
              <a:rPr lang="de-DE" sz="1200" dirty="0">
                <a:solidFill>
                  <a:srgbClr val="000000"/>
                </a:solidFill>
                <a:latin typeface="Verdana" panose="020B0604030504040204" pitchFamily="34" charset="0"/>
              </a:rPr>
              <a:t>epositorium zweitveröffentlicht. </a:t>
            </a:r>
            <a:br>
              <a:rPr lang="de-DE" sz="1200" dirty="0">
                <a:solidFill>
                  <a:srgbClr val="000000"/>
                </a:solidFill>
                <a:latin typeface="Verdana" panose="020B0604030504040204" pitchFamily="34" charset="0"/>
              </a:rPr>
            </a:br>
            <a:r>
              <a:rPr lang="de-DE" sz="1200" dirty="0">
                <a:solidFill>
                  <a:srgbClr val="000000"/>
                </a:solidFill>
                <a:latin typeface="Verdana" panose="020B0604030504040204" pitchFamily="34" charset="0"/>
              </a:rPr>
              <a:t>(abhängig von gesetzlichen Möglichkeiten oder Zugeständnissen des Verlags)</a:t>
            </a:r>
          </a:p>
          <a:p>
            <a:pPr marL="285750" indent="-285750">
              <a:lnSpc>
                <a:spcPct val="120000"/>
              </a:lnSpc>
            </a:pPr>
            <a:endParaRPr lang="de-DE" sz="1200" dirty="0">
              <a:solidFill>
                <a:srgbClr val="000000"/>
              </a:solidFill>
            </a:endParaRPr>
          </a:p>
          <a:p>
            <a:pPr marL="285750" indent="-285750">
              <a:lnSpc>
                <a:spcPct val="120000"/>
              </a:lnSpc>
            </a:pPr>
            <a:r>
              <a:rPr lang="de-DE" sz="1200" b="1" dirty="0">
                <a:solidFill>
                  <a:srgbClr val="FF0000"/>
                </a:solidFill>
                <a:latin typeface="Verdana" panose="020B0604030504040204" pitchFamily="34" charset="0"/>
              </a:rPr>
              <a:t>Hybrid</a:t>
            </a:r>
            <a:r>
              <a:rPr lang="de-DE" sz="1200" dirty="0">
                <a:solidFill>
                  <a:srgbClr val="000000"/>
                </a:solidFill>
                <a:latin typeface="Verdana" panose="020B0604030504040204" pitchFamily="34" charset="0"/>
              </a:rPr>
              <a:t>: </a:t>
            </a:r>
          </a:p>
          <a:p>
            <a:pPr indent="0">
              <a:lnSpc>
                <a:spcPct val="120000"/>
              </a:lnSpc>
              <a:buNone/>
            </a:pPr>
            <a:r>
              <a:rPr lang="de-DE" sz="1200" dirty="0">
                <a:solidFill>
                  <a:srgbClr val="000000"/>
                </a:solidFill>
              </a:rPr>
              <a:t>Publikation in einer Subskriptionszeitschrift und Wahl der kostenpflichtigen OA-Option </a:t>
            </a:r>
            <a:br>
              <a:rPr lang="de-DE" sz="1200" dirty="0">
                <a:solidFill>
                  <a:srgbClr val="000000"/>
                </a:solidFill>
              </a:rPr>
            </a:br>
            <a:r>
              <a:rPr lang="de-DE" sz="1200" dirty="0">
                <a:solidFill>
                  <a:srgbClr val="000000"/>
                </a:solidFill>
              </a:rPr>
              <a:t>(eine Unterentwicklung von Goldenem Weg)</a:t>
            </a:r>
            <a:br>
              <a:rPr lang="de-DE" sz="1200" dirty="0">
                <a:solidFill>
                  <a:srgbClr val="000000"/>
                </a:solidFill>
              </a:rPr>
            </a:br>
            <a:r>
              <a:rPr lang="de-DE" sz="1200" dirty="0">
                <a:solidFill>
                  <a:srgbClr val="000000"/>
                </a:solidFill>
              </a:rPr>
              <a:t>„hybride Zeitschriften“ = Subskriptionszeitschriften mit OA-Option (enthalten </a:t>
            </a:r>
            <a:r>
              <a:rPr lang="de-DE" sz="1200" dirty="0" err="1">
                <a:solidFill>
                  <a:srgbClr val="000000"/>
                </a:solidFill>
              </a:rPr>
              <a:t>closed</a:t>
            </a:r>
            <a:r>
              <a:rPr lang="de-DE" sz="1200" dirty="0">
                <a:solidFill>
                  <a:srgbClr val="000000"/>
                </a:solidFill>
              </a:rPr>
              <a:t>-access-</a:t>
            </a:r>
            <a:r>
              <a:rPr lang="de-DE" sz="1200" dirty="0" err="1">
                <a:solidFill>
                  <a:srgbClr val="000000"/>
                </a:solidFill>
              </a:rPr>
              <a:t>articles</a:t>
            </a:r>
            <a:r>
              <a:rPr lang="de-DE" sz="1200" dirty="0">
                <a:solidFill>
                  <a:srgbClr val="000000"/>
                </a:solidFill>
              </a:rPr>
              <a:t> und OA-</a:t>
            </a:r>
            <a:r>
              <a:rPr lang="de-DE" sz="1200" dirty="0" err="1">
                <a:solidFill>
                  <a:srgbClr val="000000"/>
                </a:solidFill>
              </a:rPr>
              <a:t>articles</a:t>
            </a:r>
            <a:r>
              <a:rPr lang="de-DE" sz="1200" dirty="0">
                <a:solidFill>
                  <a:srgbClr val="000000"/>
                </a:solidFill>
              </a:rPr>
              <a:t>)</a:t>
            </a:r>
          </a:p>
          <a:p>
            <a:pPr marL="285750" indent="-285750">
              <a:lnSpc>
                <a:spcPct val="120000"/>
              </a:lnSpc>
            </a:pPr>
            <a:endParaRPr lang="de-DE" sz="1200" dirty="0">
              <a:solidFill>
                <a:srgbClr val="000000"/>
              </a:solidFill>
              <a:latin typeface="Verdana" panose="020B0604030504040204" pitchFamily="34" charset="0"/>
            </a:endParaRPr>
          </a:p>
          <a:p>
            <a:pPr marL="285750" indent="-285750">
              <a:lnSpc>
                <a:spcPct val="120000"/>
              </a:lnSpc>
            </a:pPr>
            <a:r>
              <a:rPr lang="de-DE" sz="1200" b="1" dirty="0">
                <a:solidFill>
                  <a:schemeClr val="accent6">
                    <a:lumMod val="75000"/>
                  </a:schemeClr>
                </a:solidFill>
              </a:rPr>
              <a:t>Bronze</a:t>
            </a:r>
            <a:r>
              <a:rPr lang="de-DE" sz="1200" dirty="0">
                <a:solidFill>
                  <a:srgbClr val="000000"/>
                </a:solidFill>
              </a:rPr>
              <a:t>:</a:t>
            </a:r>
          </a:p>
          <a:p>
            <a:pPr indent="0">
              <a:lnSpc>
                <a:spcPct val="120000"/>
              </a:lnSpc>
              <a:buNone/>
            </a:pPr>
            <a:r>
              <a:rPr lang="de-DE" sz="1200" dirty="0">
                <a:solidFill>
                  <a:srgbClr val="000000"/>
                </a:solidFill>
                <a:latin typeface="Verdana" panose="020B0604030504040204" pitchFamily="34" charset="0"/>
              </a:rPr>
              <a:t>Kostenfrei lesbar aber ohne Lizenz (kein richtiges „Open Access“)</a:t>
            </a:r>
          </a:p>
          <a:p>
            <a:pPr marL="285750" indent="-285750">
              <a:lnSpc>
                <a:spcPct val="120000"/>
              </a:lnSpc>
            </a:pPr>
            <a:endParaRPr lang="de-DE" sz="1200" dirty="0">
              <a:solidFill>
                <a:srgbClr val="000000"/>
              </a:solidFill>
            </a:endParaRPr>
          </a:p>
          <a:p>
            <a:pPr marL="285750" indent="-285750">
              <a:lnSpc>
                <a:spcPct val="120000"/>
              </a:lnSpc>
            </a:pPr>
            <a:r>
              <a:rPr lang="de-DE" sz="1200" b="1" dirty="0">
                <a:solidFill>
                  <a:schemeClr val="bg1">
                    <a:lumMod val="50000"/>
                  </a:schemeClr>
                </a:solidFill>
                <a:latin typeface="Verdana" panose="020B0604030504040204" pitchFamily="34" charset="0"/>
              </a:rPr>
              <a:t>Platin/Diamond</a:t>
            </a:r>
            <a:r>
              <a:rPr lang="de-DE" sz="1200" dirty="0">
                <a:solidFill>
                  <a:srgbClr val="000000"/>
                </a:solidFill>
                <a:latin typeface="Verdana" panose="020B0604030504040204" pitchFamily="34" charset="0"/>
              </a:rPr>
              <a:t>:</a:t>
            </a:r>
          </a:p>
          <a:p>
            <a:pPr indent="0">
              <a:lnSpc>
                <a:spcPct val="120000"/>
              </a:lnSpc>
              <a:buNone/>
            </a:pPr>
            <a:r>
              <a:rPr lang="de-DE" sz="1200" dirty="0">
                <a:solidFill>
                  <a:srgbClr val="000000"/>
                </a:solidFill>
              </a:rPr>
              <a:t>Publikation in einem reinen Open-Access-Medium, ohne Gebühren von Leser oder Autor. </a:t>
            </a:r>
          </a:p>
          <a:p>
            <a:pPr indent="0">
              <a:lnSpc>
                <a:spcPct val="120000"/>
              </a:lnSpc>
              <a:buNone/>
            </a:pPr>
            <a:r>
              <a:rPr lang="de-DE" sz="1200" dirty="0">
                <a:solidFill>
                  <a:srgbClr val="000000"/>
                </a:solidFill>
              </a:rPr>
              <a:t>(Unterart zu Goldenem Weg)</a:t>
            </a:r>
          </a:p>
          <a:p>
            <a:pPr indent="0">
              <a:lnSpc>
                <a:spcPct val="120000"/>
              </a:lnSpc>
              <a:buNone/>
            </a:pPr>
            <a:endParaRPr lang="de-DE" sz="1200" dirty="0">
              <a:solidFill>
                <a:srgbClr val="000000"/>
              </a:solidFill>
              <a:latin typeface="Verdana" panose="020B0604030504040204" pitchFamily="34" charset="0"/>
            </a:endParaRPr>
          </a:p>
          <a:p>
            <a:pPr marL="285750" indent="-285750">
              <a:lnSpc>
                <a:spcPct val="120000"/>
              </a:lnSpc>
            </a:pPr>
            <a:r>
              <a:rPr lang="de-DE" sz="1200" b="1" dirty="0">
                <a:solidFill>
                  <a:schemeClr val="accent5">
                    <a:lumMod val="75000"/>
                  </a:schemeClr>
                </a:solidFill>
              </a:rPr>
              <a:t>Verträge mit einzelnen Verlagen</a:t>
            </a:r>
          </a:p>
        </p:txBody>
      </p:sp>
      <p:sp>
        <p:nvSpPr>
          <p:cNvPr id="4" name="Pfeil nach rechts 3"/>
          <p:cNvSpPr/>
          <p:nvPr/>
        </p:nvSpPr>
        <p:spPr>
          <a:xfrm>
            <a:off x="584472" y="2198112"/>
            <a:ext cx="1066800" cy="897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Foliennummernplatzhalt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012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1775520" y="2340000"/>
            <a:ext cx="9601067" cy="4097376"/>
          </a:xfrm>
        </p:spPr>
        <p:txBody>
          <a:bodyPr>
            <a:normAutofit/>
          </a:bodyPr>
          <a:lstStyle/>
          <a:p>
            <a:pPr>
              <a:buNone/>
            </a:pPr>
            <a:r>
              <a:rPr lang="de-DE" b="1" dirty="0"/>
              <a:t>Kosten entstehen den Zeitschriften für:</a:t>
            </a:r>
          </a:p>
          <a:p>
            <a:r>
              <a:rPr lang="de-DE" dirty="0"/>
              <a:t>Begutachtungsverfahren</a:t>
            </a:r>
          </a:p>
          <a:p>
            <a:r>
              <a:rPr lang="de-DE" dirty="0"/>
              <a:t>Lektorat</a:t>
            </a:r>
          </a:p>
          <a:p>
            <a:r>
              <a:rPr lang="de-DE" dirty="0" err="1"/>
              <a:t>Layoutgestaltung</a:t>
            </a:r>
            <a:endParaRPr lang="de-DE" dirty="0"/>
          </a:p>
          <a:p>
            <a:r>
              <a:rPr lang="de-DE" dirty="0"/>
              <a:t>Technische Umsetzung</a:t>
            </a:r>
          </a:p>
          <a:p>
            <a:r>
              <a:rPr lang="de-DE" dirty="0"/>
              <a:t>Technischer Betrieb (Hosting)</a:t>
            </a:r>
          </a:p>
          <a:p>
            <a:r>
              <a:rPr lang="de-DE" dirty="0"/>
              <a:t>Langzeitarchivierung</a:t>
            </a:r>
          </a:p>
          <a:p>
            <a:endParaRPr lang="de-DE" dirty="0"/>
          </a:p>
          <a:p>
            <a:pPr>
              <a:buNone/>
            </a:pPr>
            <a:r>
              <a:rPr lang="de-DE" b="1" dirty="0"/>
              <a:t>Möglichkeiten der Finanzierung:</a:t>
            </a:r>
          </a:p>
          <a:p>
            <a:r>
              <a:rPr lang="de-DE" dirty="0"/>
              <a:t>Artikelbearbeitungsgebühren (APCs)</a:t>
            </a:r>
          </a:p>
          <a:p>
            <a:r>
              <a:rPr lang="de-DE" dirty="0"/>
              <a:t>Einrichtung/Institut (Bsp. Kunstgeschichte – Open Peer </a:t>
            </a:r>
            <a:r>
              <a:rPr lang="de-DE" dirty="0" err="1"/>
              <a:t>Reviewed</a:t>
            </a:r>
            <a:r>
              <a:rPr lang="de-DE" dirty="0"/>
              <a:t> Journal)</a:t>
            </a:r>
          </a:p>
          <a:p>
            <a:r>
              <a:rPr lang="de-DE" dirty="0"/>
              <a:t>Fachgesellschaften (Bsp. Documenta </a:t>
            </a:r>
            <a:r>
              <a:rPr lang="de-DE" dirty="0" err="1"/>
              <a:t>Mathematica</a:t>
            </a:r>
            <a:r>
              <a:rPr lang="de-DE" dirty="0"/>
              <a:t>)</a:t>
            </a:r>
          </a:p>
          <a:p>
            <a:r>
              <a:rPr lang="de-DE" dirty="0"/>
              <a:t>Gemeinschaftliche Modelle: Mitgliedschaften,  Open Library </a:t>
            </a:r>
            <a:r>
              <a:rPr lang="de-DE" dirty="0" err="1"/>
              <a:t>of</a:t>
            </a:r>
            <a:r>
              <a:rPr lang="de-DE" dirty="0"/>
              <a:t> </a:t>
            </a:r>
            <a:r>
              <a:rPr lang="de-DE" dirty="0" err="1"/>
              <a:t>Humanities</a:t>
            </a:r>
            <a:r>
              <a:rPr lang="de-DE" dirty="0"/>
              <a:t>,    	</a:t>
            </a:r>
            <a:r>
              <a:rPr lang="de-DE" dirty="0" err="1"/>
              <a:t>Knowledge</a:t>
            </a:r>
            <a:r>
              <a:rPr lang="de-DE" dirty="0"/>
              <a:t> </a:t>
            </a:r>
            <a:r>
              <a:rPr lang="de-DE" dirty="0" err="1"/>
              <a:t>Unlatched</a:t>
            </a:r>
            <a:r>
              <a:rPr lang="de-DE" dirty="0"/>
              <a:t> (für Bücher)</a:t>
            </a:r>
          </a:p>
          <a:p>
            <a:pPr lvl="1">
              <a:buFont typeface="Arial" panose="020B0604020202020204" pitchFamily="34" charset="0"/>
              <a:buChar char="•"/>
            </a:pPr>
            <a:endParaRPr lang="de-DE" dirty="0"/>
          </a:p>
          <a:p>
            <a:pPr lvl="1">
              <a:buFont typeface="Arial" panose="020B0604020202020204" pitchFamily="34" charset="0"/>
              <a:buChar char="•"/>
            </a:pPr>
            <a:endParaRPr lang="de-DE" dirty="0"/>
          </a:p>
          <a:p>
            <a:pPr lvl="1">
              <a:buFont typeface="Arial" panose="020B0604020202020204" pitchFamily="34" charset="0"/>
              <a:buChar char="•"/>
            </a:pPr>
            <a:endParaRPr lang="de-DE" dirty="0"/>
          </a:p>
          <a:p>
            <a:endParaRPr lang="de-DE" dirty="0"/>
          </a:p>
        </p:txBody>
      </p:sp>
      <p:sp>
        <p:nvSpPr>
          <p:cNvPr id="3" name="Titel 2"/>
          <p:cNvSpPr>
            <a:spLocks noGrp="1"/>
          </p:cNvSpPr>
          <p:nvPr>
            <p:ph type="title"/>
          </p:nvPr>
        </p:nvSpPr>
        <p:spPr/>
        <p:txBody>
          <a:bodyPr/>
          <a:lstStyle/>
          <a:p>
            <a:r>
              <a:rPr lang="de-DE" dirty="0"/>
              <a:t>Golden Road - Finanzierung</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9AABA66-B8A7-4C0A-B7DC-334270B58BDB}"/>
              </a:ext>
            </a:extLst>
          </p:cNvPr>
          <p:cNvSpPr>
            <a:spLocks noGrp="1"/>
          </p:cNvSpPr>
          <p:nvPr>
            <p:ph sz="half" idx="1"/>
          </p:nvPr>
        </p:nvSpPr>
        <p:spPr>
          <a:xfrm>
            <a:off x="10416478" y="4359966"/>
            <a:ext cx="1444217" cy="1859862"/>
          </a:xfrm>
        </p:spPr>
        <p:txBody>
          <a:bodyPr>
            <a:normAutofit/>
          </a:bodyPr>
          <a:lstStyle/>
          <a:p>
            <a:pPr indent="0">
              <a:buNone/>
            </a:pPr>
            <a:r>
              <a:rPr lang="de-DE" sz="1400" dirty="0">
                <a:hlinkClick r:id="rId3"/>
              </a:rPr>
              <a:t>https://open-access-monitor.de/</a:t>
            </a:r>
            <a:endParaRPr lang="de-DE" sz="1400" dirty="0"/>
          </a:p>
          <a:p>
            <a:pPr indent="0">
              <a:buNone/>
            </a:pPr>
            <a:endParaRPr lang="de-DE" sz="1400" dirty="0"/>
          </a:p>
          <a:p>
            <a:pPr indent="0">
              <a:buNone/>
            </a:pPr>
            <a:r>
              <a:rPr lang="de-DE" sz="1400" dirty="0"/>
              <a:t> Stand 27.6.2023</a:t>
            </a:r>
          </a:p>
        </p:txBody>
      </p:sp>
      <p:sp>
        <p:nvSpPr>
          <p:cNvPr id="3" name="Foliennummernplatzhalter 2">
            <a:extLst>
              <a:ext uri="{FF2B5EF4-FFF2-40B4-BE49-F238E27FC236}">
                <a16:creationId xmlns:a16="http://schemas.microsoft.com/office/drawing/2014/main" id="{E310C594-C4C6-4ADA-B1F6-EAB8B61645F9}"/>
              </a:ext>
            </a:extLst>
          </p:cNvPr>
          <p:cNvSpPr>
            <a:spLocks noGrp="1"/>
          </p:cNvSpPr>
          <p:nvPr>
            <p:ph type="sldNum" sz="quarter" idx="10"/>
          </p:nvPr>
        </p:nvSpPr>
        <p:spPr/>
        <p:txBody>
          <a:bodyPr/>
          <a:lstStyle/>
          <a:p>
            <a:fld id="{4216277B-9607-44BE-A1ED-4FEAE3E992E7}" type="slidenum">
              <a:rPr lang="de-DE" smtClean="0"/>
              <a:pPr/>
              <a:t>29</a:t>
            </a:fld>
            <a:endParaRPr lang="de-DE"/>
          </a:p>
        </p:txBody>
      </p:sp>
      <p:pic>
        <p:nvPicPr>
          <p:cNvPr id="7" name="Grafik 6">
            <a:extLst>
              <a:ext uri="{FF2B5EF4-FFF2-40B4-BE49-F238E27FC236}">
                <a16:creationId xmlns:a16="http://schemas.microsoft.com/office/drawing/2014/main" id="{92A7BDDB-3C02-2A2D-FDDA-D547899125F7}"/>
              </a:ext>
            </a:extLst>
          </p:cNvPr>
          <p:cNvPicPr>
            <a:picLocks noChangeAspect="1"/>
          </p:cNvPicPr>
          <p:nvPr/>
        </p:nvPicPr>
        <p:blipFill>
          <a:blip r:embed="rId4"/>
          <a:stretch>
            <a:fillRect/>
          </a:stretch>
        </p:blipFill>
        <p:spPr>
          <a:xfrm>
            <a:off x="2803021" y="1198334"/>
            <a:ext cx="4016879" cy="5659666"/>
          </a:xfrm>
          <a:prstGeom prst="rect">
            <a:avLst/>
          </a:prstGeom>
        </p:spPr>
      </p:pic>
    </p:spTree>
    <p:extLst>
      <p:ext uri="{BB962C8B-B14F-4D97-AF65-F5344CB8AC3E}">
        <p14:creationId xmlns:p14="http://schemas.microsoft.com/office/powerpoint/2010/main" val="71188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EBAD897-54F4-4E4F-ACF0-D9CB1206B913}"/>
              </a:ext>
            </a:extLst>
          </p:cNvPr>
          <p:cNvSpPr>
            <a:spLocks noGrp="1"/>
          </p:cNvSpPr>
          <p:nvPr>
            <p:ph sz="half" idx="1"/>
          </p:nvPr>
        </p:nvSpPr>
        <p:spPr/>
        <p:txBody>
          <a:bodyPr/>
          <a:lstStyle/>
          <a:p>
            <a:pPr>
              <a:buFont typeface="+mj-lt"/>
              <a:buAutoNum type="arabicPeriod"/>
            </a:pPr>
            <a:r>
              <a:rPr lang="de-DE" dirty="0"/>
              <a:t>Wissenschaftliches Publizieren heute</a:t>
            </a:r>
          </a:p>
          <a:p>
            <a:pPr>
              <a:buFont typeface="+mj-lt"/>
              <a:buAutoNum type="arabicPeriod"/>
            </a:pPr>
            <a:endParaRPr lang="de-DE" dirty="0"/>
          </a:p>
          <a:p>
            <a:pPr>
              <a:buFont typeface="+mj-lt"/>
              <a:buAutoNum type="arabicPeriod"/>
            </a:pPr>
            <a:r>
              <a:rPr lang="de-DE" dirty="0"/>
              <a:t>Impact </a:t>
            </a:r>
            <a:r>
              <a:rPr lang="de-DE" dirty="0" err="1"/>
              <a:t>Factor</a:t>
            </a:r>
            <a:endParaRPr lang="de-DE" dirty="0"/>
          </a:p>
          <a:p>
            <a:pPr>
              <a:buFont typeface="+mj-lt"/>
              <a:buAutoNum type="arabicPeriod"/>
            </a:pPr>
            <a:endParaRPr lang="de-DE" dirty="0"/>
          </a:p>
          <a:p>
            <a:pPr>
              <a:buFont typeface="+mj-lt"/>
              <a:buAutoNum type="arabicPeriod"/>
            </a:pPr>
            <a:r>
              <a:rPr lang="de-DE" dirty="0"/>
              <a:t>Zeitschriftenkrise</a:t>
            </a:r>
          </a:p>
          <a:p>
            <a:pPr>
              <a:buFont typeface="+mj-lt"/>
              <a:buAutoNum type="arabicPeriod"/>
            </a:pPr>
            <a:endParaRPr lang="de-DE" dirty="0"/>
          </a:p>
          <a:p>
            <a:pPr>
              <a:buFont typeface="+mj-lt"/>
              <a:buAutoNum type="arabicPeriod"/>
            </a:pPr>
            <a:r>
              <a:rPr lang="de-DE" dirty="0"/>
              <a:t>Entstehen der Open-Access-Bewegung</a:t>
            </a:r>
          </a:p>
          <a:p>
            <a:pPr>
              <a:buFont typeface="+mj-lt"/>
              <a:buAutoNum type="arabicPeriod"/>
            </a:pPr>
            <a:endParaRPr lang="de-DE" dirty="0"/>
          </a:p>
          <a:p>
            <a:pPr>
              <a:buFont typeface="+mj-lt"/>
              <a:buAutoNum type="arabicPeriod"/>
            </a:pPr>
            <a:r>
              <a:rPr lang="de-DE" dirty="0"/>
              <a:t>Definition Open Access</a:t>
            </a:r>
          </a:p>
          <a:p>
            <a:pPr>
              <a:buFont typeface="+mj-lt"/>
              <a:buAutoNum type="arabicPeriod"/>
            </a:pPr>
            <a:endParaRPr lang="de-DE" dirty="0"/>
          </a:p>
          <a:p>
            <a:pPr>
              <a:buFont typeface="+mj-lt"/>
              <a:buAutoNum type="arabicPeriod"/>
            </a:pPr>
            <a:r>
              <a:rPr lang="de-DE" dirty="0"/>
              <a:t>Gründe für Open Access</a:t>
            </a:r>
          </a:p>
          <a:p>
            <a:endParaRPr lang="de-DE" dirty="0"/>
          </a:p>
        </p:txBody>
      </p:sp>
      <p:sp>
        <p:nvSpPr>
          <p:cNvPr id="3" name="Foliennummernplatzhalter 2">
            <a:extLst>
              <a:ext uri="{FF2B5EF4-FFF2-40B4-BE49-F238E27FC236}">
                <a16:creationId xmlns:a16="http://schemas.microsoft.com/office/drawing/2014/main" id="{4C34CC37-E9ED-4FC8-A1C0-F83966AFF050}"/>
              </a:ext>
            </a:extLst>
          </p:cNvPr>
          <p:cNvSpPr>
            <a:spLocks noGrp="1"/>
          </p:cNvSpPr>
          <p:nvPr>
            <p:ph type="sldNum" sz="quarter" idx="10"/>
          </p:nvPr>
        </p:nvSpPr>
        <p:spPr/>
        <p:txBody>
          <a:bodyPr/>
          <a:lstStyle/>
          <a:p>
            <a:fld id="{4216277B-9607-44BE-A1ED-4FEAE3E992E7}" type="slidenum">
              <a:rPr lang="de-DE" smtClean="0"/>
              <a:pPr/>
              <a:t>3</a:t>
            </a:fld>
            <a:endParaRPr lang="de-DE"/>
          </a:p>
        </p:txBody>
      </p:sp>
      <p:sp>
        <p:nvSpPr>
          <p:cNvPr id="4" name="Titel 3">
            <a:extLst>
              <a:ext uri="{FF2B5EF4-FFF2-40B4-BE49-F238E27FC236}">
                <a16:creationId xmlns:a16="http://schemas.microsoft.com/office/drawing/2014/main" id="{76E533E6-67CB-4367-BA9F-F5303505D108}"/>
              </a:ext>
            </a:extLst>
          </p:cNvPr>
          <p:cNvSpPr>
            <a:spLocks noGrp="1"/>
          </p:cNvSpPr>
          <p:nvPr>
            <p:ph type="title"/>
          </p:nvPr>
        </p:nvSpPr>
        <p:spPr/>
        <p:txBody>
          <a:bodyPr/>
          <a:lstStyle/>
          <a:p>
            <a:r>
              <a:rPr lang="de-DE" dirty="0"/>
              <a:t>1. Teil: </a:t>
            </a:r>
            <a:br>
              <a:rPr lang="de-DE" dirty="0"/>
            </a:br>
            <a:r>
              <a:rPr lang="de-DE" dirty="0"/>
              <a:t>Wissenschaftliches Publizieren - Hintergründe</a:t>
            </a:r>
          </a:p>
        </p:txBody>
      </p:sp>
    </p:spTree>
    <p:extLst>
      <p:ext uri="{BB962C8B-B14F-4D97-AF65-F5344CB8AC3E}">
        <p14:creationId xmlns:p14="http://schemas.microsoft.com/office/powerpoint/2010/main" val="312394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6F4F0F6-508C-4655-A516-1143EDAD149B}"/>
              </a:ext>
            </a:extLst>
          </p:cNvPr>
          <p:cNvSpPr>
            <a:spLocks noGrp="1"/>
          </p:cNvSpPr>
          <p:nvPr>
            <p:ph sz="half" idx="1"/>
          </p:nvPr>
        </p:nvSpPr>
        <p:spPr>
          <a:xfrm>
            <a:off x="1775520" y="2340000"/>
            <a:ext cx="5955793" cy="3851250"/>
          </a:xfrm>
        </p:spPr>
        <p:txBody>
          <a:bodyPr>
            <a:normAutofit lnSpcReduction="10000"/>
          </a:bodyPr>
          <a:lstStyle/>
          <a:p>
            <a:r>
              <a:rPr lang="de-DE" dirty="0"/>
              <a:t>Stellen Geld für nicht erbrachte Dienstleistungen in Rechnung</a:t>
            </a:r>
          </a:p>
          <a:p>
            <a:endParaRPr lang="de-DE" dirty="0"/>
          </a:p>
          <a:p>
            <a:r>
              <a:rPr lang="de-DE" dirty="0"/>
              <a:t>V. a. Qualitätsprüfungsprozesse finden meist nicht statt</a:t>
            </a:r>
          </a:p>
          <a:p>
            <a:endParaRPr lang="de-DE" dirty="0"/>
          </a:p>
          <a:p>
            <a:r>
              <a:rPr lang="de-DE" dirty="0"/>
              <a:t>Indexierung in namhaften Datenbanken vorgetäuscht</a:t>
            </a:r>
          </a:p>
          <a:p>
            <a:endParaRPr lang="de-DE" dirty="0"/>
          </a:p>
          <a:p>
            <a:r>
              <a:rPr lang="de-DE" dirty="0"/>
              <a:t>Keine Langzeitarchivierung /-verfügbarkeit, evtl. gar keine Veröffentlichung</a:t>
            </a:r>
          </a:p>
          <a:p>
            <a:endParaRPr lang="de-DE" dirty="0"/>
          </a:p>
          <a:p>
            <a:r>
              <a:rPr lang="de-DE" dirty="0"/>
              <a:t>Renommierte Wissenschaftler/innen ohne deren Wissen als Herausgeber genannt</a:t>
            </a:r>
          </a:p>
          <a:p>
            <a:endParaRPr lang="de-DE" dirty="0"/>
          </a:p>
          <a:p>
            <a:pPr indent="0">
              <a:buNone/>
            </a:pPr>
            <a:endParaRPr lang="de-DE" dirty="0">
              <a:hlinkClick r:id="rId3"/>
            </a:endParaRPr>
          </a:p>
          <a:p>
            <a:pPr indent="0">
              <a:buNone/>
            </a:pPr>
            <a:endParaRPr lang="de-DE" dirty="0">
              <a:hlinkClick r:id="rId3"/>
            </a:endParaRPr>
          </a:p>
          <a:p>
            <a:endParaRPr lang="de-DE" dirty="0"/>
          </a:p>
        </p:txBody>
      </p:sp>
      <p:sp>
        <p:nvSpPr>
          <p:cNvPr id="3" name="Foliennummernplatzhalter 2">
            <a:extLst>
              <a:ext uri="{FF2B5EF4-FFF2-40B4-BE49-F238E27FC236}">
                <a16:creationId xmlns:a16="http://schemas.microsoft.com/office/drawing/2014/main" id="{A9BE6108-113F-4762-954F-FBF33C79FF68}"/>
              </a:ext>
            </a:extLst>
          </p:cNvPr>
          <p:cNvSpPr>
            <a:spLocks noGrp="1"/>
          </p:cNvSpPr>
          <p:nvPr>
            <p:ph type="sldNum" sz="quarter" idx="10"/>
          </p:nvPr>
        </p:nvSpPr>
        <p:spPr/>
        <p:txBody>
          <a:bodyPr/>
          <a:lstStyle/>
          <a:p>
            <a:fld id="{4216277B-9607-44BE-A1ED-4FEAE3E992E7}" type="slidenum">
              <a:rPr lang="de-DE" smtClean="0"/>
              <a:pPr/>
              <a:t>30</a:t>
            </a:fld>
            <a:endParaRPr lang="de-DE"/>
          </a:p>
        </p:txBody>
      </p:sp>
      <p:sp>
        <p:nvSpPr>
          <p:cNvPr id="4" name="Titel 3">
            <a:extLst>
              <a:ext uri="{FF2B5EF4-FFF2-40B4-BE49-F238E27FC236}">
                <a16:creationId xmlns:a16="http://schemas.microsoft.com/office/drawing/2014/main" id="{B5E6FABC-33D8-4DC6-AD9E-CF93BB3E4B66}"/>
              </a:ext>
            </a:extLst>
          </p:cNvPr>
          <p:cNvSpPr>
            <a:spLocks noGrp="1"/>
          </p:cNvSpPr>
          <p:nvPr>
            <p:ph type="title"/>
          </p:nvPr>
        </p:nvSpPr>
        <p:spPr/>
        <p:txBody>
          <a:bodyPr/>
          <a:lstStyle/>
          <a:p>
            <a:r>
              <a:rPr lang="de-DE" dirty="0" err="1"/>
              <a:t>Predatory</a:t>
            </a:r>
            <a:r>
              <a:rPr lang="de-DE" dirty="0"/>
              <a:t> </a:t>
            </a:r>
            <a:r>
              <a:rPr lang="de-DE" dirty="0" err="1"/>
              <a:t>publishers</a:t>
            </a:r>
            <a:r>
              <a:rPr lang="de-DE" dirty="0"/>
              <a:t> / </a:t>
            </a:r>
            <a:r>
              <a:rPr lang="de-DE" dirty="0" err="1"/>
              <a:t>journals</a:t>
            </a:r>
            <a:endParaRPr lang="de-DE" dirty="0"/>
          </a:p>
        </p:txBody>
      </p:sp>
      <p:pic>
        <p:nvPicPr>
          <p:cNvPr id="5" name="Grafik 4">
            <a:extLst>
              <a:ext uri="{FF2B5EF4-FFF2-40B4-BE49-F238E27FC236}">
                <a16:creationId xmlns:a16="http://schemas.microsoft.com/office/drawing/2014/main" id="{F197EFE3-927F-48DF-8A78-2AA47D56286F}"/>
              </a:ext>
            </a:extLst>
          </p:cNvPr>
          <p:cNvPicPr>
            <a:picLocks noChangeAspect="1"/>
          </p:cNvPicPr>
          <p:nvPr/>
        </p:nvPicPr>
        <p:blipFill>
          <a:blip r:embed="rId4"/>
          <a:stretch>
            <a:fillRect/>
          </a:stretch>
        </p:blipFill>
        <p:spPr>
          <a:xfrm>
            <a:off x="8138699" y="4169966"/>
            <a:ext cx="2928047" cy="2186385"/>
          </a:xfrm>
          <a:prstGeom prst="rect">
            <a:avLst/>
          </a:prstGeom>
        </p:spPr>
      </p:pic>
      <p:sp>
        <p:nvSpPr>
          <p:cNvPr id="6" name="Textfeld 5">
            <a:extLst>
              <a:ext uri="{FF2B5EF4-FFF2-40B4-BE49-F238E27FC236}">
                <a16:creationId xmlns:a16="http://schemas.microsoft.com/office/drawing/2014/main" id="{261CEED0-14C5-4A7D-86A3-20182029DED4}"/>
              </a:ext>
            </a:extLst>
          </p:cNvPr>
          <p:cNvSpPr txBox="1"/>
          <p:nvPr/>
        </p:nvSpPr>
        <p:spPr>
          <a:xfrm>
            <a:off x="7851648" y="2084680"/>
            <a:ext cx="3502151" cy="2400657"/>
          </a:xfrm>
          <a:prstGeom prst="rect">
            <a:avLst/>
          </a:prstGeom>
          <a:noFill/>
        </p:spPr>
        <p:txBody>
          <a:bodyPr wrap="square" rtlCol="0">
            <a:spAutoFit/>
          </a:bodyPr>
          <a:lstStyle/>
          <a:p>
            <a:pPr marL="171450" indent="-171450">
              <a:buFont typeface="Arial" panose="020B0604020202020204" pitchFamily="34" charset="0"/>
              <a:buChar char="•"/>
            </a:pPr>
            <a:r>
              <a:rPr lang="de-DE" altLang="de-DE" sz="1100" dirty="0" err="1">
                <a:latin typeface="Verdana" panose="020B0604030504040204" pitchFamily="34" charset="0"/>
                <a:ea typeface="Verdana" panose="020B0604030504040204" pitchFamily="34" charset="0"/>
                <a:hlinkClick r:id="rId5"/>
              </a:rPr>
              <a:t>Deinzer</a:t>
            </a:r>
            <a:r>
              <a:rPr lang="de-DE" altLang="de-DE" sz="1100" dirty="0">
                <a:latin typeface="Verdana" panose="020B0604030504040204" pitchFamily="34" charset="0"/>
                <a:ea typeface="Verdana" panose="020B0604030504040204" pitchFamily="34" charset="0"/>
                <a:hlinkClick r:id="rId5"/>
              </a:rPr>
              <a:t> und Herb, Ulrich (2020) Scheinverlage in der wissenschaftlichen Kommunikation. Verbreitung von </a:t>
            </a:r>
            <a:r>
              <a:rPr lang="de-DE" altLang="de-DE" sz="1100" dirty="0" err="1">
                <a:latin typeface="Verdana" panose="020B0604030504040204" pitchFamily="34" charset="0"/>
                <a:ea typeface="Verdana" panose="020B0604030504040204" pitchFamily="34" charset="0"/>
                <a:hlinkClick r:id="rId5"/>
              </a:rPr>
              <a:t>Predatory</a:t>
            </a:r>
            <a:r>
              <a:rPr lang="de-DE" altLang="de-DE" sz="1100" dirty="0">
                <a:latin typeface="Verdana" panose="020B0604030504040204" pitchFamily="34" charset="0"/>
                <a:ea typeface="Verdana" panose="020B0604030504040204" pitchFamily="34" charset="0"/>
                <a:hlinkClick r:id="rId5"/>
              </a:rPr>
              <a:t> Publishing und Lösungsansätze. </a:t>
            </a:r>
            <a:r>
              <a:rPr lang="de-DE" altLang="de-DE" sz="1100" dirty="0" err="1">
                <a:latin typeface="Verdana" panose="020B0604030504040204" pitchFamily="34" charset="0"/>
                <a:ea typeface="Verdana" panose="020B0604030504040204" pitchFamily="34" charset="0"/>
                <a:hlinkClick r:id="rId5"/>
              </a:rPr>
              <a:t>ZfBB</a:t>
            </a:r>
            <a:r>
              <a:rPr lang="de-DE" altLang="de-DE" sz="1100" dirty="0">
                <a:latin typeface="Verdana" panose="020B0604030504040204" pitchFamily="34" charset="0"/>
                <a:ea typeface="Verdana" panose="020B0604030504040204" pitchFamily="34" charset="0"/>
                <a:hlinkClick r:id="rId5"/>
              </a:rPr>
              <a:t> 67 (1), S. 25-37 </a:t>
            </a:r>
            <a:endParaRPr lang="de-DE" altLang="de-DE" sz="11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e-DE" altLang="de-DE" sz="1100" dirty="0" err="1">
                <a:latin typeface="Verdana" panose="020B0604030504040204" pitchFamily="34" charset="0"/>
                <a:ea typeface="Verdana" panose="020B0604030504040204" pitchFamily="34" charset="0"/>
              </a:rPr>
              <a:t>Deinzer</a:t>
            </a:r>
            <a:r>
              <a:rPr lang="de-DE" altLang="de-DE" sz="1100" dirty="0">
                <a:latin typeface="Verdana" panose="020B0604030504040204" pitchFamily="34" charset="0"/>
                <a:ea typeface="Verdana" panose="020B0604030504040204" pitchFamily="34" charset="0"/>
              </a:rPr>
              <a:t>, Gernot (2018) </a:t>
            </a:r>
            <a:r>
              <a:rPr lang="de-DE" altLang="de-DE" sz="1100" dirty="0" err="1">
                <a:latin typeface="Verdana" panose="020B0604030504040204" pitchFamily="34" charset="0"/>
                <a:ea typeface="Verdana" panose="020B0604030504040204" pitchFamily="34" charset="0"/>
              </a:rPr>
              <a:t>Predatory</a:t>
            </a:r>
            <a:r>
              <a:rPr lang="de-DE" altLang="de-DE" sz="1100" dirty="0">
                <a:latin typeface="Verdana" panose="020B0604030504040204" pitchFamily="34" charset="0"/>
                <a:ea typeface="Verdana" panose="020B0604030504040204" pitchFamily="34" charset="0"/>
              </a:rPr>
              <a:t> Publishing – Sind Bibliotheken hier in der Pflicht? In: 18. BVB-Verbundkonferenz, 20.09.2018, Weiden </a:t>
            </a:r>
            <a:r>
              <a:rPr lang="de-DE" altLang="de-DE" sz="1100" dirty="0">
                <a:latin typeface="Verdana" panose="020B0604030504040204" pitchFamily="34" charset="0"/>
                <a:ea typeface="Verdana" panose="020B0604030504040204" pitchFamily="34" charset="0"/>
                <a:hlinkClick r:id="rId6"/>
              </a:rPr>
              <a:t>https://epub.uni-regensburg.de/37938/</a:t>
            </a:r>
            <a:r>
              <a:rPr lang="de-DE" altLang="de-DE" sz="1100" dirty="0">
                <a:latin typeface="Verdana" panose="020B0604030504040204" pitchFamily="34" charset="0"/>
                <a:ea typeface="Verdana" panose="020B0604030504040204" pitchFamily="34" charset="0"/>
              </a:rPr>
              <a:t>  </a:t>
            </a:r>
          </a:p>
          <a:p>
            <a:pPr marL="171450" indent="-171450">
              <a:buFont typeface="Arial" panose="020B0604020202020204" pitchFamily="34" charset="0"/>
              <a:buChar char="•"/>
            </a:pPr>
            <a:endParaRPr lang="de-DE" altLang="de-DE" sz="11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e-DE" sz="1100" dirty="0">
                <a:latin typeface="Verdana" panose="020B0604030504040204" pitchFamily="34" charset="0"/>
                <a:ea typeface="Verdana" panose="020B0604030504040204" pitchFamily="34" charset="0"/>
                <a:hlinkClick r:id="rId3"/>
              </a:rPr>
              <a:t>Film der TU Graz: „Was sind Fake Journals?</a:t>
            </a:r>
            <a:r>
              <a:rPr lang="de-DE" sz="1100" dirty="0">
                <a:latin typeface="Verdana" panose="020B0604030504040204" pitchFamily="34" charset="0"/>
                <a:ea typeface="Verdana" panose="020B0604030504040204" pitchFamily="34" charset="0"/>
              </a:rPr>
              <a:t>“ </a:t>
            </a:r>
          </a:p>
          <a:p>
            <a:endParaRPr lang="de-DE" dirty="0"/>
          </a:p>
        </p:txBody>
      </p:sp>
      <p:sp>
        <p:nvSpPr>
          <p:cNvPr id="7" name="Rectangle 1">
            <a:extLst>
              <a:ext uri="{FF2B5EF4-FFF2-40B4-BE49-F238E27FC236}">
                <a16:creationId xmlns:a16="http://schemas.microsoft.com/office/drawing/2014/main" id="{FC7DB229-234D-4DF8-97BD-9E2B5A29FA5A}"/>
              </a:ext>
            </a:extLst>
          </p:cNvPr>
          <p:cNvSpPr>
            <a:spLocks noChangeArrowheads="1"/>
          </p:cNvSpPr>
          <p:nvPr/>
        </p:nvSpPr>
        <p:spPr bwMode="auto">
          <a:xfrm>
            <a:off x="0" y="105489"/>
            <a:ext cx="25519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a:ln>
                  <a:noFill/>
                </a:ln>
                <a:solidFill>
                  <a:schemeClr val="tx1"/>
                </a:solidFill>
                <a:effectLst/>
                <a:latin typeface="Arial Unicode MS"/>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4033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B5D3F5A-88C4-47CC-9B9B-9C2E85F2719C}"/>
              </a:ext>
            </a:extLst>
          </p:cNvPr>
          <p:cNvSpPr>
            <a:spLocks noGrp="1"/>
          </p:cNvSpPr>
          <p:nvPr>
            <p:ph sz="half" idx="1"/>
          </p:nvPr>
        </p:nvSpPr>
        <p:spPr/>
        <p:txBody>
          <a:bodyPr/>
          <a:lstStyle/>
          <a:p>
            <a:pPr indent="0">
              <a:buNone/>
            </a:pPr>
            <a:r>
              <a:rPr lang="de-DE" dirty="0"/>
              <a:t>Kompliziert, oftmals nicht eindeutig</a:t>
            </a:r>
          </a:p>
          <a:p>
            <a:pPr indent="0">
              <a:buNone/>
            </a:pPr>
            <a:endParaRPr lang="de-DE" dirty="0"/>
          </a:p>
          <a:p>
            <a:pPr indent="0">
              <a:buNone/>
            </a:pPr>
            <a:r>
              <a:rPr lang="de-DE" dirty="0"/>
              <a:t>Kriterien beispielsweise:</a:t>
            </a:r>
          </a:p>
          <a:p>
            <a:pPr indent="0">
              <a:buNone/>
            </a:pPr>
            <a:endParaRPr lang="de-DE" dirty="0"/>
          </a:p>
          <a:p>
            <a:pPr>
              <a:buFont typeface="Wingdings" panose="05000000000000000000" pitchFamily="2" charset="2"/>
              <a:buChar char="ü"/>
            </a:pPr>
            <a:r>
              <a:rPr lang="de-DE" dirty="0"/>
              <a:t>Angegebener Journal Impact </a:t>
            </a:r>
            <a:r>
              <a:rPr lang="de-DE" dirty="0" err="1"/>
              <a:t>Factor</a:t>
            </a:r>
            <a:r>
              <a:rPr lang="de-DE" dirty="0"/>
              <a:t> echt?</a:t>
            </a:r>
          </a:p>
          <a:p>
            <a:pPr>
              <a:buFont typeface="Wingdings" panose="05000000000000000000" pitchFamily="2" charset="2"/>
              <a:buChar char="ü"/>
            </a:pPr>
            <a:r>
              <a:rPr lang="de-DE" dirty="0"/>
              <a:t>Tatsächliche Auswertung in den genannten Datenbanken?</a:t>
            </a:r>
          </a:p>
          <a:p>
            <a:pPr>
              <a:buFont typeface="Wingdings" panose="05000000000000000000" pitchFamily="2" charset="2"/>
              <a:buChar char="ü"/>
            </a:pPr>
            <a:r>
              <a:rPr lang="de-DE" dirty="0"/>
              <a:t>Gelistet in </a:t>
            </a:r>
            <a:r>
              <a:rPr lang="de-DE" dirty="0">
                <a:hlinkClick r:id="rId3"/>
              </a:rPr>
              <a:t>DOAJ</a:t>
            </a:r>
            <a:r>
              <a:rPr lang="de-DE" dirty="0"/>
              <a:t>?</a:t>
            </a:r>
          </a:p>
          <a:p>
            <a:pPr marL="285750" indent="-285750">
              <a:buFont typeface="Wingdings" panose="05000000000000000000" pitchFamily="2" charset="2"/>
              <a:buChar char="ü"/>
            </a:pPr>
            <a:r>
              <a:rPr lang="en-US" dirty="0" err="1"/>
              <a:t>Verifiziertes</a:t>
            </a:r>
            <a:r>
              <a:rPr lang="en-US" dirty="0"/>
              <a:t> </a:t>
            </a:r>
            <a:r>
              <a:rPr lang="en-US" dirty="0" err="1"/>
              <a:t>Mitglied</a:t>
            </a:r>
            <a:r>
              <a:rPr lang="en-US" dirty="0"/>
              <a:t> </a:t>
            </a:r>
            <a:r>
              <a:rPr lang="en-US" dirty="0" err="1"/>
              <a:t>bei</a:t>
            </a:r>
            <a:r>
              <a:rPr lang="en-US" dirty="0"/>
              <a:t> </a:t>
            </a:r>
          </a:p>
          <a:p>
            <a:pPr marL="1028700" lvl="1">
              <a:buFont typeface="Wingdings" panose="05000000000000000000" pitchFamily="2" charset="2"/>
              <a:buChar char="ü"/>
            </a:pPr>
            <a:r>
              <a:rPr lang="en-US" dirty="0"/>
              <a:t>Scholarly Publishing and Academic Resources Coalition (</a:t>
            </a:r>
            <a:r>
              <a:rPr lang="en-US" dirty="0">
                <a:hlinkClick r:id="rId4"/>
              </a:rPr>
              <a:t>SPARC</a:t>
            </a:r>
            <a:r>
              <a:rPr lang="en-US" dirty="0"/>
              <a:t>) </a:t>
            </a:r>
          </a:p>
          <a:p>
            <a:pPr marL="1028700" lvl="1">
              <a:buFont typeface="Wingdings" panose="05000000000000000000" pitchFamily="2" charset="2"/>
              <a:buChar char="ü"/>
            </a:pPr>
            <a:r>
              <a:rPr lang="en-US" dirty="0"/>
              <a:t>Open Access Scholarly Publishers Association (</a:t>
            </a:r>
            <a:r>
              <a:rPr lang="en-US" dirty="0">
                <a:hlinkClick r:id="rId5"/>
              </a:rPr>
              <a:t>OASPA</a:t>
            </a:r>
            <a:r>
              <a:rPr lang="en-US" dirty="0"/>
              <a:t>) (</a:t>
            </a:r>
            <a:r>
              <a:rPr lang="en-US" dirty="0" err="1">
                <a:hlinkClick r:id="rId6"/>
              </a:rPr>
              <a:t>Mitgliedersuche</a:t>
            </a:r>
            <a:r>
              <a:rPr lang="en-US" dirty="0"/>
              <a:t>)</a:t>
            </a:r>
          </a:p>
          <a:p>
            <a:pPr marL="1028700" lvl="1">
              <a:buFont typeface="Wingdings" panose="05000000000000000000" pitchFamily="2" charset="2"/>
              <a:buChar char="ü"/>
            </a:pPr>
            <a:r>
              <a:rPr lang="pt-BR" dirty="0"/>
              <a:t>Committee on publication ethics </a:t>
            </a:r>
            <a:r>
              <a:rPr lang="en-US" dirty="0"/>
              <a:t>(</a:t>
            </a:r>
            <a:r>
              <a:rPr lang="en-US" dirty="0">
                <a:hlinkClick r:id="rId7"/>
              </a:rPr>
              <a:t>COPE</a:t>
            </a:r>
            <a:r>
              <a:rPr lang="en-US" dirty="0"/>
              <a:t>) (</a:t>
            </a:r>
            <a:r>
              <a:rPr lang="en-US" dirty="0" err="1">
                <a:hlinkClick r:id="rId8"/>
              </a:rPr>
              <a:t>Mitgliedersuche</a:t>
            </a:r>
            <a:r>
              <a:rPr lang="en-US" dirty="0"/>
              <a:t>)</a:t>
            </a:r>
          </a:p>
          <a:p>
            <a:pPr>
              <a:buFont typeface="Wingdings" panose="05000000000000000000" pitchFamily="2" charset="2"/>
              <a:buChar char="ü"/>
            </a:pPr>
            <a:r>
              <a:rPr lang="de-DE" dirty="0"/>
              <a:t>Weitere ausführliche Überprüfungsmöglichkeiten</a:t>
            </a:r>
          </a:p>
          <a:p>
            <a:pPr lvl="2">
              <a:buFont typeface="Wingdings" panose="05000000000000000000" pitchFamily="2" charset="2"/>
              <a:buChar char="ü"/>
            </a:pPr>
            <a:r>
              <a:rPr lang="de-DE" dirty="0"/>
              <a:t>Plattform </a:t>
            </a:r>
            <a:r>
              <a:rPr lang="de-DE" dirty="0" err="1">
                <a:hlinkClick r:id="rId9" tooltip="Erkennung fragwürdige Journale"/>
              </a:rPr>
              <a:t>Think.Check</a:t>
            </a:r>
            <a:r>
              <a:rPr lang="de-DE" dirty="0">
                <a:hlinkClick r:id="rId9" tooltip="Erkennung fragwürdige Journale"/>
              </a:rPr>
              <a:t>. </a:t>
            </a:r>
            <a:r>
              <a:rPr lang="de-DE" dirty="0" err="1">
                <a:hlinkClick r:id="rId9" tooltip="Erkennung fragwürdige Journale"/>
              </a:rPr>
              <a:t>Submit</a:t>
            </a:r>
            <a:r>
              <a:rPr lang="de-DE" dirty="0"/>
              <a:t> </a:t>
            </a:r>
          </a:p>
          <a:p>
            <a:pPr lvl="2">
              <a:buFont typeface="Wingdings" panose="05000000000000000000" pitchFamily="2" charset="2"/>
              <a:buChar char="ü"/>
            </a:pPr>
            <a:r>
              <a:rPr lang="de-DE" dirty="0">
                <a:hlinkClick r:id="rId10"/>
              </a:rPr>
              <a:t>Seite der ZB </a:t>
            </a:r>
            <a:r>
              <a:rPr lang="de-DE" dirty="0" err="1">
                <a:hlinkClick r:id="rId10"/>
              </a:rPr>
              <a:t>Med</a:t>
            </a:r>
            <a:endParaRPr lang="de-DE" dirty="0"/>
          </a:p>
        </p:txBody>
      </p:sp>
      <p:sp>
        <p:nvSpPr>
          <p:cNvPr id="3" name="Foliennummernplatzhalter 2">
            <a:extLst>
              <a:ext uri="{FF2B5EF4-FFF2-40B4-BE49-F238E27FC236}">
                <a16:creationId xmlns:a16="http://schemas.microsoft.com/office/drawing/2014/main" id="{EF117D56-A315-46F7-8BB5-ADBD15FED290}"/>
              </a:ext>
            </a:extLst>
          </p:cNvPr>
          <p:cNvSpPr>
            <a:spLocks noGrp="1"/>
          </p:cNvSpPr>
          <p:nvPr>
            <p:ph type="sldNum" sz="quarter" idx="10"/>
          </p:nvPr>
        </p:nvSpPr>
        <p:spPr/>
        <p:txBody>
          <a:bodyPr/>
          <a:lstStyle/>
          <a:p>
            <a:fld id="{4216277B-9607-44BE-A1ED-4FEAE3E992E7}" type="slidenum">
              <a:rPr lang="de-DE" smtClean="0"/>
              <a:pPr/>
              <a:t>31</a:t>
            </a:fld>
            <a:endParaRPr lang="de-DE"/>
          </a:p>
        </p:txBody>
      </p:sp>
      <p:sp>
        <p:nvSpPr>
          <p:cNvPr id="4" name="Titel 3">
            <a:extLst>
              <a:ext uri="{FF2B5EF4-FFF2-40B4-BE49-F238E27FC236}">
                <a16:creationId xmlns:a16="http://schemas.microsoft.com/office/drawing/2014/main" id="{81D95328-BCD5-4E8A-9351-989CAD3247ED}"/>
              </a:ext>
            </a:extLst>
          </p:cNvPr>
          <p:cNvSpPr>
            <a:spLocks noGrp="1"/>
          </p:cNvSpPr>
          <p:nvPr>
            <p:ph type="title"/>
          </p:nvPr>
        </p:nvSpPr>
        <p:spPr/>
        <p:txBody>
          <a:bodyPr/>
          <a:lstStyle/>
          <a:p>
            <a:r>
              <a:rPr lang="de-DE" dirty="0" err="1"/>
              <a:t>Predatory</a:t>
            </a:r>
            <a:r>
              <a:rPr lang="de-DE" dirty="0"/>
              <a:t> </a:t>
            </a:r>
            <a:r>
              <a:rPr lang="de-DE" dirty="0" err="1"/>
              <a:t>publishers</a:t>
            </a:r>
            <a:r>
              <a:rPr lang="de-DE" dirty="0"/>
              <a:t> / </a:t>
            </a:r>
            <a:r>
              <a:rPr lang="de-DE" dirty="0" err="1"/>
              <a:t>journals</a:t>
            </a:r>
            <a:r>
              <a:rPr lang="de-DE" dirty="0"/>
              <a:t> erkennen</a:t>
            </a:r>
          </a:p>
        </p:txBody>
      </p:sp>
    </p:spTree>
    <p:extLst>
      <p:ext uri="{BB962C8B-B14F-4D97-AF65-F5344CB8AC3E}">
        <p14:creationId xmlns:p14="http://schemas.microsoft.com/office/powerpoint/2010/main" val="1282861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696912"/>
          </a:xfrm>
          <a:prstGeom prst="rect">
            <a:avLst/>
          </a:prstGeom>
        </p:spPr>
        <p:txBody>
          <a:bodyPr/>
          <a:lstStyle/>
          <a:p>
            <a:r>
              <a:rPr lang="de-DE" dirty="0"/>
              <a:t>Goldener Weg: Überblick Open-Access-Zeitschriften</a:t>
            </a:r>
          </a:p>
        </p:txBody>
      </p:sp>
      <p:sp>
        <p:nvSpPr>
          <p:cNvPr id="3" name="Inhaltsplatzhalter 2"/>
          <p:cNvSpPr>
            <a:spLocks noGrp="1"/>
          </p:cNvSpPr>
          <p:nvPr>
            <p:ph sz="half" idx="1"/>
          </p:nvPr>
        </p:nvSpPr>
        <p:spPr>
          <a:xfrm>
            <a:off x="1645920" y="5725551"/>
            <a:ext cx="9730667" cy="574888"/>
          </a:xfrm>
        </p:spPr>
        <p:txBody>
          <a:bodyPr>
            <a:normAutofit/>
          </a:bodyPr>
          <a:lstStyle/>
          <a:p>
            <a:pPr indent="0">
              <a:buNone/>
            </a:pPr>
            <a:r>
              <a:rPr lang="de-DE" dirty="0"/>
              <a:t>Transparente Qualitätskontrolle von Fachzeitschriften </a:t>
            </a:r>
            <a:r>
              <a:rPr lang="de-DE" sz="1400" dirty="0"/>
              <a:t>(siehe </a:t>
            </a:r>
            <a:r>
              <a:rPr lang="de-DE" sz="1400" dirty="0">
                <a:hlinkClick r:id="rId3"/>
              </a:rPr>
              <a:t>https://doaj.org/bestpractice</a:t>
            </a:r>
            <a:r>
              <a:rPr lang="de-DE" sz="1400" dirty="0"/>
              <a: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Grafik 4">
            <a:extLst>
              <a:ext uri="{FF2B5EF4-FFF2-40B4-BE49-F238E27FC236}">
                <a16:creationId xmlns:a16="http://schemas.microsoft.com/office/drawing/2014/main" id="{50417D8B-0B95-9173-8574-F8FF7164EEA5}"/>
              </a:ext>
            </a:extLst>
          </p:cNvPr>
          <p:cNvPicPr>
            <a:picLocks noChangeAspect="1"/>
          </p:cNvPicPr>
          <p:nvPr/>
        </p:nvPicPr>
        <p:blipFill>
          <a:blip r:embed="rId4"/>
          <a:stretch>
            <a:fillRect/>
          </a:stretch>
        </p:blipFill>
        <p:spPr>
          <a:xfrm>
            <a:off x="2909455" y="1849656"/>
            <a:ext cx="5935306" cy="3882090"/>
          </a:xfrm>
          <a:prstGeom prst="rect">
            <a:avLst/>
          </a:prstGeom>
        </p:spPr>
      </p:pic>
    </p:spTree>
    <p:extLst>
      <p:ext uri="{BB962C8B-B14F-4D97-AF65-F5344CB8AC3E}">
        <p14:creationId xmlns:p14="http://schemas.microsoft.com/office/powerpoint/2010/main" val="493419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C8F9C82-26F5-187C-517D-8D98F8463C5F}"/>
              </a:ext>
            </a:extLst>
          </p:cNvPr>
          <p:cNvSpPr>
            <a:spLocks noGrp="1"/>
          </p:cNvSpPr>
          <p:nvPr>
            <p:ph sz="half" idx="1"/>
          </p:nvPr>
        </p:nvSpPr>
        <p:spPr/>
        <p:txBody>
          <a:bodyPr/>
          <a:lstStyle/>
          <a:p>
            <a:r>
              <a:rPr lang="de-DE" dirty="0">
                <a:hlinkClick r:id="rId3"/>
              </a:rPr>
              <a:t>DOAJ</a:t>
            </a:r>
            <a:r>
              <a:rPr lang="de-DE" dirty="0"/>
              <a:t>: Filtermöglichkeiten</a:t>
            </a:r>
            <a:endParaRPr lang="de-DE" dirty="0">
              <a:hlinkClick r:id="rId3"/>
            </a:endParaRPr>
          </a:p>
          <a:p>
            <a:endParaRPr lang="de-DE" dirty="0">
              <a:hlinkClick r:id="rId3"/>
            </a:endParaRPr>
          </a:p>
          <a:p>
            <a:r>
              <a:rPr lang="de-DE" dirty="0">
                <a:hlinkClick r:id="rId3"/>
              </a:rPr>
              <a:t>B!SON (Journal </a:t>
            </a:r>
            <a:r>
              <a:rPr lang="de-DE" dirty="0" err="1">
                <a:hlinkClick r:id="rId3"/>
              </a:rPr>
              <a:t>Recommender</a:t>
            </a:r>
            <a:r>
              <a:rPr lang="de-DE" dirty="0">
                <a:hlinkClick r:id="rId3"/>
              </a:rPr>
              <a:t>): </a:t>
            </a:r>
            <a:r>
              <a:rPr lang="de-DE" dirty="0"/>
              <a:t>Empfehlungsservice für in DOAJ enthaltene OA-Zeitschriften</a:t>
            </a:r>
          </a:p>
          <a:p>
            <a:endParaRPr lang="de-DE" dirty="0"/>
          </a:p>
          <a:p>
            <a:r>
              <a:rPr lang="de-DE" dirty="0">
                <a:hlinkClick r:id="rId4"/>
              </a:rPr>
              <a:t>Meist-zitierte OA-Zeitschriften</a:t>
            </a:r>
            <a:r>
              <a:rPr lang="de-DE" dirty="0"/>
              <a:t>: in DOAJ enthaltene Zeitschriften mit SNIP</a:t>
            </a:r>
          </a:p>
          <a:p>
            <a:endParaRPr lang="de-DE" dirty="0"/>
          </a:p>
          <a:p>
            <a:r>
              <a:rPr lang="de-DE" dirty="0" err="1">
                <a:hlinkClick r:id="rId5"/>
              </a:rPr>
              <a:t>oa</a:t>
            </a:r>
            <a:r>
              <a:rPr lang="de-DE" dirty="0">
                <a:hlinkClick r:id="rId5"/>
              </a:rPr>
              <a:t>-finder</a:t>
            </a:r>
            <a:r>
              <a:rPr lang="de-DE" dirty="0"/>
              <a:t>: Empfehlungsservice für in EZB enthaltene Zeitschriften mit vielen Filtermöglichkeiten und Kostenübernahme-Anzeige</a:t>
            </a:r>
          </a:p>
          <a:p>
            <a:endParaRPr lang="de-DE" dirty="0"/>
          </a:p>
          <a:p>
            <a:r>
              <a:rPr lang="de-DE" dirty="0" err="1">
                <a:hlinkClick r:id="rId6"/>
              </a:rPr>
              <a:t>Scimago</a:t>
            </a:r>
            <a:r>
              <a:rPr lang="de-DE" dirty="0">
                <a:hlinkClick r:id="rId6"/>
              </a:rPr>
              <a:t> Journal &amp; Country Rank</a:t>
            </a:r>
            <a:r>
              <a:rPr lang="de-DE" dirty="0"/>
              <a:t>: in </a:t>
            </a:r>
            <a:r>
              <a:rPr lang="de-DE" dirty="0" err="1"/>
              <a:t>Scopus</a:t>
            </a:r>
            <a:r>
              <a:rPr lang="de-DE" dirty="0"/>
              <a:t> enthaltene Zeitschriften mit SCI</a:t>
            </a:r>
          </a:p>
          <a:p>
            <a:endParaRPr lang="de-DE" dirty="0"/>
          </a:p>
          <a:p>
            <a:r>
              <a:rPr lang="de-DE" dirty="0">
                <a:hlinkClick r:id="rId7"/>
              </a:rPr>
              <a:t>Web </a:t>
            </a:r>
            <a:r>
              <a:rPr lang="de-DE" dirty="0" err="1">
                <a:hlinkClick r:id="rId7"/>
              </a:rPr>
              <a:t>of</a:t>
            </a:r>
            <a:r>
              <a:rPr lang="de-DE" dirty="0">
                <a:hlinkClick r:id="rId7"/>
              </a:rPr>
              <a:t> Science</a:t>
            </a:r>
            <a:r>
              <a:rPr lang="de-DE" dirty="0"/>
              <a:t>: </a:t>
            </a:r>
            <a:r>
              <a:rPr lang="de-DE" dirty="0" err="1"/>
              <a:t>InCites</a:t>
            </a:r>
            <a:r>
              <a:rPr lang="de-DE" dirty="0"/>
              <a:t> Journal </a:t>
            </a:r>
            <a:r>
              <a:rPr lang="de-DE" dirty="0" err="1"/>
              <a:t>Citation</a:t>
            </a:r>
            <a:r>
              <a:rPr lang="de-DE" dirty="0"/>
              <a:t> Reports oder </a:t>
            </a:r>
            <a:r>
              <a:rPr lang="de-DE" dirty="0" err="1"/>
              <a:t>Manuscript</a:t>
            </a:r>
            <a:r>
              <a:rPr lang="de-DE" dirty="0"/>
              <a:t> </a:t>
            </a:r>
            <a:r>
              <a:rPr lang="de-DE" dirty="0" err="1"/>
              <a:t>Matcher</a:t>
            </a:r>
            <a:endParaRPr lang="de-DE" dirty="0"/>
          </a:p>
        </p:txBody>
      </p:sp>
      <p:sp>
        <p:nvSpPr>
          <p:cNvPr id="3" name="Foliennummernplatzhalter 2">
            <a:extLst>
              <a:ext uri="{FF2B5EF4-FFF2-40B4-BE49-F238E27FC236}">
                <a16:creationId xmlns:a16="http://schemas.microsoft.com/office/drawing/2014/main" id="{59BA42D9-2B28-8347-C1EA-C17E2025EA29}"/>
              </a:ext>
            </a:extLst>
          </p:cNvPr>
          <p:cNvSpPr>
            <a:spLocks noGrp="1"/>
          </p:cNvSpPr>
          <p:nvPr>
            <p:ph type="sldNum" sz="quarter" idx="10"/>
          </p:nvPr>
        </p:nvSpPr>
        <p:spPr/>
        <p:txBody>
          <a:bodyPr/>
          <a:lstStyle/>
          <a:p>
            <a:fld id="{4216277B-9607-44BE-A1ED-4FEAE3E992E7}" type="slidenum">
              <a:rPr lang="de-DE" smtClean="0"/>
              <a:pPr/>
              <a:t>33</a:t>
            </a:fld>
            <a:endParaRPr lang="de-DE"/>
          </a:p>
        </p:txBody>
      </p:sp>
      <p:sp>
        <p:nvSpPr>
          <p:cNvPr id="4" name="Titel 3">
            <a:extLst>
              <a:ext uri="{FF2B5EF4-FFF2-40B4-BE49-F238E27FC236}">
                <a16:creationId xmlns:a16="http://schemas.microsoft.com/office/drawing/2014/main" id="{9367EA59-402E-BBB2-4041-42F2A11224B1}"/>
              </a:ext>
            </a:extLst>
          </p:cNvPr>
          <p:cNvSpPr>
            <a:spLocks noGrp="1"/>
          </p:cNvSpPr>
          <p:nvPr>
            <p:ph type="title"/>
          </p:nvPr>
        </p:nvSpPr>
        <p:spPr/>
        <p:txBody>
          <a:bodyPr/>
          <a:lstStyle/>
          <a:p>
            <a:r>
              <a:rPr lang="de-DE" dirty="0"/>
              <a:t>Suche nach passenden Zeitschriften</a:t>
            </a:r>
          </a:p>
        </p:txBody>
      </p:sp>
    </p:spTree>
    <p:extLst>
      <p:ext uri="{BB962C8B-B14F-4D97-AF65-F5344CB8AC3E}">
        <p14:creationId xmlns:p14="http://schemas.microsoft.com/office/powerpoint/2010/main" val="2516145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1377696" y="2283874"/>
            <a:ext cx="4250218" cy="3851250"/>
          </a:xfrm>
        </p:spPr>
        <p:txBody>
          <a:bodyPr>
            <a:normAutofit/>
          </a:bodyPr>
          <a:lstStyle/>
          <a:p>
            <a:endParaRPr lang="de-DE" dirty="0"/>
          </a:p>
        </p:txBody>
      </p:sp>
      <p:sp>
        <p:nvSpPr>
          <p:cNvPr id="3" name="Foliennummernplatzhalt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p:cNvSpPr>
            <a:spLocks noGrp="1"/>
          </p:cNvSpPr>
          <p:nvPr>
            <p:ph type="title"/>
          </p:nvPr>
        </p:nvSpPr>
        <p:spPr>
          <a:xfrm>
            <a:off x="1775520" y="1286359"/>
            <a:ext cx="4782865" cy="776288"/>
          </a:xfrm>
        </p:spPr>
        <p:txBody>
          <a:bodyPr/>
          <a:lstStyle/>
          <a:p>
            <a:r>
              <a:rPr lang="de-DE" dirty="0"/>
              <a:t>Publikationsfonds der UR</a:t>
            </a:r>
          </a:p>
        </p:txBody>
      </p:sp>
      <p:pic>
        <p:nvPicPr>
          <p:cNvPr id="6" name="Grafik 5">
            <a:extLst>
              <a:ext uri="{FF2B5EF4-FFF2-40B4-BE49-F238E27FC236}">
                <a16:creationId xmlns:a16="http://schemas.microsoft.com/office/drawing/2014/main" id="{2DC1BB4B-0D01-4450-AFE5-744F7935CB65}"/>
              </a:ext>
            </a:extLst>
          </p:cNvPr>
          <p:cNvPicPr>
            <a:picLocks noChangeAspect="1"/>
          </p:cNvPicPr>
          <p:nvPr/>
        </p:nvPicPr>
        <p:blipFill>
          <a:blip r:embed="rId3"/>
          <a:stretch>
            <a:fillRect/>
          </a:stretch>
        </p:blipFill>
        <p:spPr>
          <a:xfrm>
            <a:off x="6558385" y="0"/>
            <a:ext cx="5633615" cy="6037048"/>
          </a:xfrm>
          <a:prstGeom prst="rect">
            <a:avLst/>
          </a:prstGeom>
        </p:spPr>
      </p:pic>
      <p:pic>
        <p:nvPicPr>
          <p:cNvPr id="7" name="Grafik 6">
            <a:extLst>
              <a:ext uri="{FF2B5EF4-FFF2-40B4-BE49-F238E27FC236}">
                <a16:creationId xmlns:a16="http://schemas.microsoft.com/office/drawing/2014/main" id="{A35694E2-A7BA-4CC5-8D55-DD952C873AA0}"/>
              </a:ext>
            </a:extLst>
          </p:cNvPr>
          <p:cNvPicPr>
            <a:picLocks noChangeAspect="1"/>
          </p:cNvPicPr>
          <p:nvPr/>
        </p:nvPicPr>
        <p:blipFill>
          <a:blip r:embed="rId4"/>
          <a:stretch>
            <a:fillRect/>
          </a:stretch>
        </p:blipFill>
        <p:spPr>
          <a:xfrm>
            <a:off x="493310" y="2374002"/>
            <a:ext cx="6018989" cy="4347474"/>
          </a:xfrm>
          <a:prstGeom prst="rect">
            <a:avLst/>
          </a:prstGeom>
        </p:spPr>
      </p:pic>
    </p:spTree>
    <p:extLst>
      <p:ext uri="{BB962C8B-B14F-4D97-AF65-F5344CB8AC3E}">
        <p14:creationId xmlns:p14="http://schemas.microsoft.com/office/powerpoint/2010/main" val="754137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2C39E1B-340A-4FC8-A81D-F3D081385BE0}"/>
              </a:ext>
            </a:extLst>
          </p:cNvPr>
          <p:cNvSpPr>
            <a:spLocks noGrp="1"/>
          </p:cNvSpPr>
          <p:nvPr>
            <p:ph type="sldNum" sz="quarter" idx="10"/>
          </p:nvPr>
        </p:nvSpPr>
        <p:spPr/>
        <p:txBody>
          <a:bodyPr/>
          <a:lstStyle/>
          <a:p>
            <a:fld id="{4216277B-9607-44BE-A1ED-4FEAE3E992E7}" type="slidenum">
              <a:rPr lang="de-DE" smtClean="0"/>
              <a:pPr/>
              <a:t>35</a:t>
            </a:fld>
            <a:endParaRPr lang="de-DE"/>
          </a:p>
        </p:txBody>
      </p:sp>
      <p:sp>
        <p:nvSpPr>
          <p:cNvPr id="4" name="Titel 3">
            <a:extLst>
              <a:ext uri="{FF2B5EF4-FFF2-40B4-BE49-F238E27FC236}">
                <a16:creationId xmlns:a16="http://schemas.microsoft.com/office/drawing/2014/main" id="{C29BF0F3-839D-4F0B-A92E-98501E299EB8}"/>
              </a:ext>
            </a:extLst>
          </p:cNvPr>
          <p:cNvSpPr>
            <a:spLocks noGrp="1"/>
          </p:cNvSpPr>
          <p:nvPr>
            <p:ph type="title"/>
          </p:nvPr>
        </p:nvSpPr>
        <p:spPr>
          <a:xfrm>
            <a:off x="5320145" y="1286359"/>
            <a:ext cx="6289964" cy="776288"/>
          </a:xfrm>
        </p:spPr>
        <p:txBody>
          <a:bodyPr/>
          <a:lstStyle/>
          <a:p>
            <a:r>
              <a:rPr lang="de-DE" dirty="0">
                <a:hlinkClick r:id="rId3"/>
              </a:rPr>
              <a:t>https://epub.uni-regensburg.de/oa-publizieren.html</a:t>
            </a:r>
            <a:r>
              <a:rPr lang="de-DE" dirty="0"/>
              <a:t> </a:t>
            </a:r>
            <a:br>
              <a:rPr lang="de-DE" dirty="0"/>
            </a:br>
            <a:endParaRPr lang="de-DE" dirty="0"/>
          </a:p>
        </p:txBody>
      </p:sp>
      <p:sp>
        <p:nvSpPr>
          <p:cNvPr id="7" name="Textfeld 6">
            <a:extLst>
              <a:ext uri="{FF2B5EF4-FFF2-40B4-BE49-F238E27FC236}">
                <a16:creationId xmlns:a16="http://schemas.microsoft.com/office/drawing/2014/main" id="{498C7885-0D63-41AF-82AC-30E9EE028528}"/>
              </a:ext>
            </a:extLst>
          </p:cNvPr>
          <p:cNvSpPr txBox="1"/>
          <p:nvPr/>
        </p:nvSpPr>
        <p:spPr>
          <a:xfrm>
            <a:off x="6096000" y="2574689"/>
            <a:ext cx="5632704" cy="2862322"/>
          </a:xfrm>
          <a:prstGeom prst="rect">
            <a:avLst/>
          </a:prstGeom>
          <a:noFill/>
        </p:spPr>
        <p:txBody>
          <a:bodyPr wrap="square" rtlCol="0">
            <a:spAutoFit/>
          </a:bodyPr>
          <a:lstStyle/>
          <a:p>
            <a:pPr indent="0" algn="ctr">
              <a:buNone/>
            </a:pPr>
            <a:r>
              <a:rPr lang="de-DE" dirty="0"/>
              <a:t>Bedingungen für Zuschuss:</a:t>
            </a:r>
          </a:p>
          <a:p>
            <a:pPr indent="0" algn="ctr">
              <a:buNone/>
            </a:pPr>
            <a:endParaRPr lang="de-DE" dirty="0"/>
          </a:p>
          <a:p>
            <a:pPr marL="285750" indent="-285750" algn="ctr">
              <a:buFont typeface="Wingdings" panose="05000000000000000000" pitchFamily="2" charset="2"/>
              <a:buChar char="ü"/>
            </a:pPr>
            <a:r>
              <a:rPr lang="de-DE" dirty="0" err="1"/>
              <a:t>Corresponding</a:t>
            </a:r>
            <a:r>
              <a:rPr lang="de-DE" dirty="0"/>
              <a:t> </a:t>
            </a:r>
            <a:r>
              <a:rPr lang="de-DE" dirty="0" err="1"/>
              <a:t>author</a:t>
            </a:r>
            <a:r>
              <a:rPr lang="de-DE" dirty="0"/>
              <a:t> ist Angehöriger der UR</a:t>
            </a:r>
          </a:p>
          <a:p>
            <a:pPr marL="285750" indent="-285750" algn="ctr">
              <a:buFont typeface="Wingdings" panose="05000000000000000000" pitchFamily="2" charset="2"/>
              <a:buChar char="ü"/>
            </a:pPr>
            <a:endParaRPr lang="de-DE" dirty="0"/>
          </a:p>
          <a:p>
            <a:pPr marL="285750" indent="-285750" algn="ctr">
              <a:buFont typeface="Wingdings" panose="05000000000000000000" pitchFamily="2" charset="2"/>
              <a:buChar char="ü"/>
            </a:pPr>
            <a:r>
              <a:rPr lang="de-DE" dirty="0"/>
              <a:t>Zeitschrift ist in DOAJ gelistet (also qualitätsgeprüft und keine hybride Zeitschrift)</a:t>
            </a:r>
          </a:p>
          <a:p>
            <a:pPr marL="285750" indent="-285750" algn="ctr">
              <a:buFont typeface="Wingdings" panose="05000000000000000000" pitchFamily="2" charset="2"/>
              <a:buChar char="ü"/>
            </a:pPr>
            <a:endParaRPr lang="de-DE" dirty="0"/>
          </a:p>
          <a:p>
            <a:pPr marL="285750" indent="-285750" algn="ctr">
              <a:buFont typeface="Wingdings" panose="05000000000000000000" pitchFamily="2" charset="2"/>
              <a:buChar char="ü"/>
            </a:pPr>
            <a:r>
              <a:rPr lang="de-DE" dirty="0"/>
              <a:t>Rechnungseingang bei zentraler Rechnungsadresse </a:t>
            </a:r>
          </a:p>
          <a:p>
            <a:pPr marL="285750" indent="-285750" algn="ctr">
              <a:buFont typeface="Wingdings" panose="05000000000000000000" pitchFamily="2" charset="2"/>
              <a:buChar char="ü"/>
            </a:pPr>
            <a:endParaRPr lang="de-DE" dirty="0"/>
          </a:p>
          <a:p>
            <a:endParaRPr lang="de-DE" dirty="0"/>
          </a:p>
        </p:txBody>
      </p:sp>
      <p:pic>
        <p:nvPicPr>
          <p:cNvPr id="9" name="Grafik 8">
            <a:extLst>
              <a:ext uri="{FF2B5EF4-FFF2-40B4-BE49-F238E27FC236}">
                <a16:creationId xmlns:a16="http://schemas.microsoft.com/office/drawing/2014/main" id="{44CEE8F1-CC6A-4995-BF63-F41426F93AB9}"/>
              </a:ext>
            </a:extLst>
          </p:cNvPr>
          <p:cNvPicPr>
            <a:picLocks noChangeAspect="1"/>
          </p:cNvPicPr>
          <p:nvPr/>
        </p:nvPicPr>
        <p:blipFill>
          <a:blip r:embed="rId4"/>
          <a:stretch>
            <a:fillRect/>
          </a:stretch>
        </p:blipFill>
        <p:spPr>
          <a:xfrm>
            <a:off x="0" y="0"/>
            <a:ext cx="5091545" cy="6858000"/>
          </a:xfrm>
          <a:prstGeom prst="rect">
            <a:avLst/>
          </a:prstGeom>
        </p:spPr>
      </p:pic>
    </p:spTree>
    <p:extLst>
      <p:ext uri="{BB962C8B-B14F-4D97-AF65-F5344CB8AC3E}">
        <p14:creationId xmlns:p14="http://schemas.microsoft.com/office/powerpoint/2010/main" val="2784095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F694160-E043-4C17-AA24-92D8D394B8F0}"/>
              </a:ext>
            </a:extLst>
          </p:cNvPr>
          <p:cNvSpPr>
            <a:spLocks noGrp="1"/>
          </p:cNvSpPr>
          <p:nvPr>
            <p:ph sz="half" idx="1"/>
          </p:nvPr>
        </p:nvSpPr>
        <p:spPr/>
        <p:txBody>
          <a:bodyPr>
            <a:normAutofit fontScale="92500" lnSpcReduction="10000"/>
          </a:bodyPr>
          <a:lstStyle/>
          <a:p>
            <a:r>
              <a:rPr lang="de-DE" sz="1700" dirty="0"/>
              <a:t>ab 1.1.2021: Zentrale Erfassung/Bearbeitung und elektronische Kontierung</a:t>
            </a:r>
          </a:p>
          <a:p>
            <a:endParaRPr lang="de-DE" sz="1700" dirty="0"/>
          </a:p>
          <a:p>
            <a:r>
              <a:rPr lang="de-DE" sz="1700" dirty="0"/>
              <a:t>Vorgeschriebene Rechnungsadresse:</a:t>
            </a:r>
          </a:p>
          <a:p>
            <a:pPr marL="914400" lvl="2" indent="0">
              <a:buNone/>
            </a:pPr>
            <a:r>
              <a:rPr lang="de-DE" sz="1700" b="1" dirty="0"/>
              <a:t>Universität Regensburg</a:t>
            </a:r>
            <a:br>
              <a:rPr lang="de-DE" sz="1700" b="1" dirty="0"/>
            </a:br>
            <a:r>
              <a:rPr lang="de-DE" sz="1700" b="1" dirty="0"/>
              <a:t>Zentraler Rechnungseingang</a:t>
            </a:r>
            <a:r>
              <a:rPr lang="de-DE" sz="1700" dirty="0"/>
              <a:t> </a:t>
            </a:r>
            <a:r>
              <a:rPr lang="de-DE" sz="1700" b="1" dirty="0"/>
              <a:t>(oa@ur.de)</a:t>
            </a:r>
            <a:br>
              <a:rPr lang="de-DE" sz="1700" b="1" dirty="0"/>
            </a:br>
            <a:r>
              <a:rPr lang="de-DE" sz="1700" b="1" dirty="0"/>
              <a:t>93040 Regensburg</a:t>
            </a:r>
            <a:endParaRPr lang="de-DE" sz="1700" dirty="0"/>
          </a:p>
          <a:p>
            <a:endParaRPr lang="de-DE" sz="1700" dirty="0"/>
          </a:p>
          <a:p>
            <a:endParaRPr lang="de-DE" sz="1700" dirty="0"/>
          </a:p>
          <a:p>
            <a:pPr>
              <a:tabLst>
                <a:tab pos="354013" algn="l"/>
              </a:tabLst>
            </a:pPr>
            <a:r>
              <a:rPr lang="de-DE" sz="1700" dirty="0"/>
              <a:t>Rechnungen müssen vom Verlag </a:t>
            </a:r>
            <a:r>
              <a:rPr lang="de-DE" sz="1700" b="1" dirty="0"/>
              <a:t>direkt</a:t>
            </a:r>
            <a:r>
              <a:rPr lang="de-DE" sz="1700" dirty="0"/>
              <a:t> </a:t>
            </a:r>
            <a:r>
              <a:rPr lang="de-DE" sz="1700" b="1" dirty="0"/>
              <a:t>an</a:t>
            </a:r>
            <a:r>
              <a:rPr lang="de-DE" sz="1700" dirty="0"/>
              <a:t> </a:t>
            </a:r>
            <a:r>
              <a:rPr lang="de-DE" sz="1700" b="1" dirty="0">
                <a:hlinkClick r:id="rId3"/>
              </a:rPr>
              <a:t>rechnung@ur.de</a:t>
            </a:r>
            <a:r>
              <a:rPr lang="de-DE" sz="1700" b="1" dirty="0"/>
              <a:t> </a:t>
            </a:r>
            <a:r>
              <a:rPr lang="de-DE" sz="1700" dirty="0"/>
              <a:t>gemailt werden (gerne 	mit </a:t>
            </a:r>
            <a:r>
              <a:rPr lang="de-DE" sz="1700" dirty="0">
                <a:hlinkClick r:id="rId4"/>
              </a:rPr>
              <a:t>oa@ur.de</a:t>
            </a:r>
            <a:r>
              <a:rPr lang="de-DE" sz="1700" dirty="0"/>
              <a:t> in CC)</a:t>
            </a:r>
          </a:p>
          <a:p>
            <a:pPr indent="0">
              <a:buNone/>
            </a:pPr>
            <a:r>
              <a:rPr lang="de-DE" sz="1700" dirty="0"/>
              <a:t>	-&gt; Aufnahme ins zentrale Rechnungssystem</a:t>
            </a:r>
          </a:p>
          <a:p>
            <a:pPr indent="0">
              <a:buNone/>
            </a:pPr>
            <a:r>
              <a:rPr lang="de-DE" sz="1700" dirty="0"/>
              <a:t>	-&gt; Zuordnung zu uns über </a:t>
            </a:r>
            <a:r>
              <a:rPr lang="de-DE" sz="1700" b="1" dirty="0"/>
              <a:t>Angabe </a:t>
            </a:r>
            <a:r>
              <a:rPr lang="de-DE" sz="1700" b="1" dirty="0">
                <a:hlinkClick r:id="rId4"/>
              </a:rPr>
              <a:t>„oa@ur.de</a:t>
            </a:r>
            <a:r>
              <a:rPr lang="de-DE" sz="1700" b="1" dirty="0"/>
              <a:t>“ auf der Rechnung</a:t>
            </a:r>
          </a:p>
          <a:p>
            <a:endParaRPr lang="de-DE" sz="1700" dirty="0"/>
          </a:p>
          <a:p>
            <a:r>
              <a:rPr lang="de-DE" sz="1700" dirty="0"/>
              <a:t>VAT-ID der UR: </a:t>
            </a:r>
            <a:r>
              <a:rPr lang="de-DE" sz="1800" dirty="0">
                <a:effectLst/>
                <a:latin typeface="Verdana" panose="020B0604030504040204" pitchFamily="34" charset="0"/>
              </a:rPr>
              <a:t>DE233549072 </a:t>
            </a:r>
            <a:r>
              <a:rPr lang="de-DE" sz="1700" dirty="0">
                <a:sym typeface="Wingdings" panose="05000000000000000000" pitchFamily="2" charset="2"/>
              </a:rPr>
              <a:t></a:t>
            </a:r>
            <a:r>
              <a:rPr lang="de-DE" sz="1700" dirty="0"/>
              <a:t> Rechnung ohne ausländische MwSt. (dt. </a:t>
            </a:r>
            <a:r>
              <a:rPr lang="de-DE" sz="1700" dirty="0" err="1"/>
              <a:t>MwSt</a:t>
            </a:r>
            <a:r>
              <a:rPr lang="de-DE" sz="1700" dirty="0"/>
              <a:t>: 19%)</a:t>
            </a:r>
          </a:p>
          <a:p>
            <a:endParaRPr lang="de-DE" sz="1700" dirty="0"/>
          </a:p>
          <a:p>
            <a:r>
              <a:rPr lang="de-DE" sz="1700" dirty="0"/>
              <a:t>OA-Team: Prüfung auf Zuschussmöglichkeit, Kontierung nach Rücksprache mit Forschenden</a:t>
            </a:r>
          </a:p>
          <a:p>
            <a:endParaRPr lang="de-DE" dirty="0"/>
          </a:p>
          <a:p>
            <a:endParaRPr lang="de-DE" dirty="0"/>
          </a:p>
        </p:txBody>
      </p:sp>
      <p:sp>
        <p:nvSpPr>
          <p:cNvPr id="3" name="Foliennummernplatzhalter 2">
            <a:extLst>
              <a:ext uri="{FF2B5EF4-FFF2-40B4-BE49-F238E27FC236}">
                <a16:creationId xmlns:a16="http://schemas.microsoft.com/office/drawing/2014/main" id="{D6099A94-D5F3-4E63-8B18-7E5D5B394D9B}"/>
              </a:ext>
            </a:extLst>
          </p:cNvPr>
          <p:cNvSpPr>
            <a:spLocks noGrp="1"/>
          </p:cNvSpPr>
          <p:nvPr>
            <p:ph type="sldNum" sz="quarter" idx="10"/>
          </p:nvPr>
        </p:nvSpPr>
        <p:spPr/>
        <p:txBody>
          <a:bodyPr/>
          <a:lstStyle/>
          <a:p>
            <a:fld id="{4216277B-9607-44BE-A1ED-4FEAE3E992E7}" type="slidenum">
              <a:rPr lang="de-DE" smtClean="0"/>
              <a:pPr/>
              <a:t>36</a:t>
            </a:fld>
            <a:endParaRPr lang="de-DE"/>
          </a:p>
        </p:txBody>
      </p:sp>
      <p:sp>
        <p:nvSpPr>
          <p:cNvPr id="4" name="Titel 3">
            <a:extLst>
              <a:ext uri="{FF2B5EF4-FFF2-40B4-BE49-F238E27FC236}">
                <a16:creationId xmlns:a16="http://schemas.microsoft.com/office/drawing/2014/main" id="{297EAAEF-233D-4EE1-B8CE-C3050764F319}"/>
              </a:ext>
            </a:extLst>
          </p:cNvPr>
          <p:cNvSpPr>
            <a:spLocks noGrp="1"/>
          </p:cNvSpPr>
          <p:nvPr>
            <p:ph type="title"/>
          </p:nvPr>
        </p:nvSpPr>
        <p:spPr/>
        <p:txBody>
          <a:bodyPr/>
          <a:lstStyle/>
          <a:p>
            <a:r>
              <a:rPr lang="de-DE" dirty="0"/>
              <a:t>Publikationsrechnungen</a:t>
            </a:r>
          </a:p>
        </p:txBody>
      </p:sp>
    </p:spTree>
    <p:extLst>
      <p:ext uri="{BB962C8B-B14F-4D97-AF65-F5344CB8AC3E}">
        <p14:creationId xmlns:p14="http://schemas.microsoft.com/office/powerpoint/2010/main" val="3727723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1775520" y="2340000"/>
            <a:ext cx="4043389" cy="3851250"/>
          </a:xfrm>
        </p:spPr>
        <p:txBody>
          <a:bodyPr/>
          <a:lstStyle/>
          <a:p>
            <a:pPr indent="0">
              <a:buNone/>
            </a:pPr>
            <a:r>
              <a:rPr lang="de-DE" dirty="0"/>
              <a:t>Bezahlte APCs allgemein:</a:t>
            </a:r>
            <a:endParaRPr lang="de-DE" dirty="0">
              <a:hlinkClick r:id="" action="ppaction://noaction"/>
            </a:endParaRPr>
          </a:p>
          <a:p>
            <a:pPr indent="0">
              <a:buNone/>
            </a:pPr>
            <a:r>
              <a:rPr lang="de-DE" dirty="0">
                <a:hlinkClick r:id="" action="ppaction://noaction"/>
              </a:rPr>
              <a:t>https://treemaps.intact-project.org/apcdata/openapc/</a:t>
            </a:r>
            <a:r>
              <a:rPr lang="de-DE" dirty="0"/>
              <a:t> </a:t>
            </a:r>
          </a:p>
          <a:p>
            <a:pPr indent="0">
              <a:buNone/>
            </a:pPr>
            <a:endParaRPr lang="de-DE" dirty="0"/>
          </a:p>
          <a:p>
            <a:pPr indent="0">
              <a:buNone/>
            </a:pPr>
            <a:endParaRPr lang="de-DE" dirty="0"/>
          </a:p>
          <a:p>
            <a:pPr indent="0">
              <a:buNone/>
            </a:pPr>
            <a:r>
              <a:rPr lang="de-DE" dirty="0"/>
              <a:t>Von der UR gezahlte APCs: </a:t>
            </a:r>
            <a:r>
              <a:rPr lang="de-DE" dirty="0">
                <a:hlinkClick r:id="rId3"/>
              </a:rPr>
              <a:t>https://treemaps.intact-project.org/apcdata/regensburg-u/</a:t>
            </a:r>
            <a:r>
              <a:rPr lang="de-DE" dirty="0"/>
              <a:t> </a:t>
            </a:r>
          </a:p>
        </p:txBody>
      </p:sp>
      <p:sp>
        <p:nvSpPr>
          <p:cNvPr id="3" name="Foliennummernplatzhalt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p:cNvSpPr>
            <a:spLocks noGrp="1"/>
          </p:cNvSpPr>
          <p:nvPr>
            <p:ph type="title"/>
          </p:nvPr>
        </p:nvSpPr>
        <p:spPr/>
        <p:txBody>
          <a:bodyPr/>
          <a:lstStyle/>
          <a:p>
            <a:r>
              <a:rPr lang="de-DE" dirty="0"/>
              <a:t>Kostentransparenz:</a:t>
            </a:r>
            <a:br>
              <a:rPr lang="de-DE" dirty="0"/>
            </a:br>
            <a:r>
              <a:rPr lang="de-DE" dirty="0" err="1"/>
              <a:t>OpenAPC</a:t>
            </a:r>
            <a:endParaRPr lang="de-DE" dirty="0"/>
          </a:p>
        </p:txBody>
      </p:sp>
      <p:pic>
        <p:nvPicPr>
          <p:cNvPr id="5" name="Grafik 4"/>
          <p:cNvPicPr>
            <a:picLocks noChangeAspect="1"/>
          </p:cNvPicPr>
          <p:nvPr/>
        </p:nvPicPr>
        <p:blipFill>
          <a:blip r:embed="rId4"/>
          <a:stretch>
            <a:fillRect/>
          </a:stretch>
        </p:blipFill>
        <p:spPr>
          <a:xfrm>
            <a:off x="5895110" y="1286359"/>
            <a:ext cx="4984172" cy="4780611"/>
          </a:xfrm>
          <a:prstGeom prst="rect">
            <a:avLst/>
          </a:prstGeom>
        </p:spPr>
      </p:pic>
    </p:spTree>
    <p:extLst>
      <p:ext uri="{BB962C8B-B14F-4D97-AF65-F5344CB8AC3E}">
        <p14:creationId xmlns:p14="http://schemas.microsoft.com/office/powerpoint/2010/main" val="2554736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0278A31-CBF1-B3F0-4D4A-1EC341751276}"/>
              </a:ext>
            </a:extLst>
          </p:cNvPr>
          <p:cNvSpPr>
            <a:spLocks noGrp="1"/>
          </p:cNvSpPr>
          <p:nvPr>
            <p:ph sz="half" idx="1"/>
          </p:nvPr>
        </p:nvSpPr>
        <p:spPr/>
        <p:txBody>
          <a:bodyPr/>
          <a:lstStyle/>
          <a:p>
            <a:pPr indent="0">
              <a:buNone/>
            </a:pPr>
            <a:r>
              <a:rPr lang="de-DE" sz="2000" b="0" i="1" u="none" strike="noStrike" baseline="0" dirty="0">
                <a:solidFill>
                  <a:srgbClr val="000000"/>
                </a:solidFill>
                <a:latin typeface="BundesSerif Regular"/>
              </a:rPr>
              <a:t>„Eine vollständige Erfassung aller bereits im System vorhandenen Mittel, die an wissenschaftlichen Einrichtungen derzeit an verschiedenen Stellen für Informationsdienstleistungen eingesetzt werden, ist für die Schaffung von Kostentransparenz und somit für das Gelingen des Transformationsprozesses entscheidend.“</a:t>
            </a:r>
          </a:p>
          <a:p>
            <a:pPr indent="0">
              <a:buNone/>
            </a:pPr>
            <a:r>
              <a:rPr lang="de-DE" sz="1800" b="0" i="0" u="none" strike="noStrike" baseline="0" dirty="0">
                <a:solidFill>
                  <a:srgbClr val="000000"/>
                </a:solidFill>
                <a:latin typeface="BundesSerif Regular"/>
              </a:rPr>
              <a:t>(</a:t>
            </a:r>
            <a:r>
              <a:rPr lang="de-DE" sz="1800" b="0" i="0" u="none" strike="noStrike" baseline="0" dirty="0">
                <a:solidFill>
                  <a:srgbClr val="000000"/>
                </a:solidFill>
                <a:latin typeface="BundesSerif Regular"/>
                <a:hlinkClick r:id="rId3"/>
              </a:rPr>
              <a:t>BMBF</a:t>
            </a:r>
            <a:r>
              <a:rPr lang="de-DE" sz="1800" b="0" i="0" u="none" strike="noStrike" baseline="0" dirty="0">
                <a:solidFill>
                  <a:srgbClr val="000000"/>
                </a:solidFill>
                <a:latin typeface="BundesSerif Regular"/>
              </a:rPr>
              <a:t>, „Open Access in Deutschland - Gemeinsame Leitlinien von Bund und Ländern, Mai 2023)</a:t>
            </a:r>
          </a:p>
          <a:p>
            <a:pPr indent="0">
              <a:buNone/>
            </a:pPr>
            <a:endParaRPr lang="de-DE" dirty="0">
              <a:solidFill>
                <a:srgbClr val="000000"/>
              </a:solidFill>
              <a:latin typeface="BundesSerif Regular"/>
            </a:endParaRPr>
          </a:p>
          <a:p>
            <a:pPr indent="0">
              <a:buNone/>
            </a:pPr>
            <a:endParaRPr lang="de-DE" dirty="0">
              <a:solidFill>
                <a:srgbClr val="000000"/>
              </a:solidFill>
              <a:latin typeface="BundesSerif Regular"/>
              <a:hlinkClick r:id="rId4"/>
            </a:endParaRPr>
          </a:p>
          <a:p>
            <a:pPr indent="0">
              <a:buNone/>
            </a:pPr>
            <a:endParaRPr lang="de-DE" dirty="0">
              <a:solidFill>
                <a:srgbClr val="000000"/>
              </a:solidFill>
              <a:latin typeface="BundesSerif Regular"/>
              <a:hlinkClick r:id="rId4"/>
            </a:endParaRPr>
          </a:p>
          <a:p>
            <a:pPr indent="0">
              <a:buNone/>
            </a:pPr>
            <a:endParaRPr lang="de-DE" dirty="0">
              <a:solidFill>
                <a:srgbClr val="000000"/>
              </a:solidFill>
              <a:latin typeface="BundesSerif Regular"/>
              <a:hlinkClick r:id="rId4"/>
            </a:endParaRPr>
          </a:p>
          <a:p>
            <a:pPr indent="0">
              <a:buNone/>
            </a:pPr>
            <a:endParaRPr lang="de-DE" dirty="0">
              <a:solidFill>
                <a:srgbClr val="000000"/>
              </a:solidFill>
              <a:latin typeface="BundesSerif Regular"/>
              <a:hlinkClick r:id="rId4"/>
            </a:endParaRPr>
          </a:p>
          <a:p>
            <a:pPr indent="0">
              <a:buNone/>
            </a:pPr>
            <a:r>
              <a:rPr lang="de-DE" dirty="0">
                <a:solidFill>
                  <a:srgbClr val="000000"/>
                </a:solidFill>
                <a:latin typeface="BundesSerif Regular"/>
                <a:hlinkClick r:id="rId4"/>
              </a:rPr>
              <a:t>DFG-Projekt </a:t>
            </a:r>
            <a:r>
              <a:rPr lang="de-DE" dirty="0" err="1">
                <a:solidFill>
                  <a:srgbClr val="000000"/>
                </a:solidFill>
                <a:latin typeface="BundesSerif Regular"/>
                <a:hlinkClick r:id="rId4"/>
              </a:rPr>
              <a:t>OpenCost</a:t>
            </a:r>
            <a:r>
              <a:rPr lang="de-DE" dirty="0">
                <a:solidFill>
                  <a:srgbClr val="000000"/>
                </a:solidFill>
                <a:latin typeface="BundesSerif Regular"/>
                <a:hlinkClick r:id="rId4"/>
              </a:rPr>
              <a:t>: </a:t>
            </a:r>
            <a:r>
              <a:rPr lang="de-DE" dirty="0">
                <a:solidFill>
                  <a:srgbClr val="000000"/>
                </a:solidFill>
                <a:latin typeface="BundesSerif Regular"/>
              </a:rPr>
              <a:t>technische Infrastruktur zur Erfassung und zum Austausch von Publikationskosten, um Kostentransparenz zu erreichen </a:t>
            </a:r>
            <a:endParaRPr lang="de-DE" dirty="0"/>
          </a:p>
        </p:txBody>
      </p:sp>
      <p:sp>
        <p:nvSpPr>
          <p:cNvPr id="3" name="Foliennummernplatzhalter 2">
            <a:extLst>
              <a:ext uri="{FF2B5EF4-FFF2-40B4-BE49-F238E27FC236}">
                <a16:creationId xmlns:a16="http://schemas.microsoft.com/office/drawing/2014/main" id="{8910D853-2C28-5B6C-ED69-539CCE7E332E}"/>
              </a:ext>
            </a:extLst>
          </p:cNvPr>
          <p:cNvSpPr>
            <a:spLocks noGrp="1"/>
          </p:cNvSpPr>
          <p:nvPr>
            <p:ph type="sldNum" sz="quarter" idx="10"/>
          </p:nvPr>
        </p:nvSpPr>
        <p:spPr/>
        <p:txBody>
          <a:bodyPr/>
          <a:lstStyle/>
          <a:p>
            <a:fld id="{4216277B-9607-44BE-A1ED-4FEAE3E992E7}" type="slidenum">
              <a:rPr lang="de-DE" smtClean="0"/>
              <a:pPr/>
              <a:t>38</a:t>
            </a:fld>
            <a:endParaRPr lang="de-DE"/>
          </a:p>
        </p:txBody>
      </p:sp>
      <p:sp>
        <p:nvSpPr>
          <p:cNvPr id="4" name="Titel 3">
            <a:extLst>
              <a:ext uri="{FF2B5EF4-FFF2-40B4-BE49-F238E27FC236}">
                <a16:creationId xmlns:a16="http://schemas.microsoft.com/office/drawing/2014/main" id="{4C1A6A13-0732-7CD1-8779-104A92BFC990}"/>
              </a:ext>
            </a:extLst>
          </p:cNvPr>
          <p:cNvSpPr>
            <a:spLocks noGrp="1"/>
          </p:cNvSpPr>
          <p:nvPr>
            <p:ph type="title"/>
          </p:nvPr>
        </p:nvSpPr>
        <p:spPr/>
        <p:txBody>
          <a:bodyPr/>
          <a:lstStyle/>
          <a:p>
            <a:r>
              <a:rPr lang="de-DE" dirty="0"/>
              <a:t>Kostentransparenz:</a:t>
            </a:r>
            <a:br>
              <a:rPr lang="de-DE" dirty="0"/>
            </a:br>
            <a:r>
              <a:rPr lang="de-DE" dirty="0" err="1"/>
              <a:t>OpenCost</a:t>
            </a:r>
            <a:endParaRPr lang="de-DE" dirty="0"/>
          </a:p>
        </p:txBody>
      </p:sp>
      <p:pic>
        <p:nvPicPr>
          <p:cNvPr id="6" name="Grafik 5">
            <a:extLst>
              <a:ext uri="{FF2B5EF4-FFF2-40B4-BE49-F238E27FC236}">
                <a16:creationId xmlns:a16="http://schemas.microsoft.com/office/drawing/2014/main" id="{D5E4CFEF-A92A-AB04-005C-84996EC618E7}"/>
              </a:ext>
            </a:extLst>
          </p:cNvPr>
          <p:cNvPicPr>
            <a:picLocks noChangeAspect="1"/>
          </p:cNvPicPr>
          <p:nvPr/>
        </p:nvPicPr>
        <p:blipFill>
          <a:blip r:embed="rId5"/>
          <a:stretch>
            <a:fillRect/>
          </a:stretch>
        </p:blipFill>
        <p:spPr>
          <a:xfrm>
            <a:off x="5124314" y="4085989"/>
            <a:ext cx="1943371" cy="1019317"/>
          </a:xfrm>
          <a:prstGeom prst="rect">
            <a:avLst/>
          </a:prstGeom>
        </p:spPr>
      </p:pic>
    </p:spTree>
    <p:extLst>
      <p:ext uri="{BB962C8B-B14F-4D97-AF65-F5344CB8AC3E}">
        <p14:creationId xmlns:p14="http://schemas.microsoft.com/office/powerpoint/2010/main" val="32578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696912"/>
          </a:xfrm>
          <a:prstGeom prst="rect">
            <a:avLst/>
          </a:prstGeom>
        </p:spPr>
        <p:txBody>
          <a:bodyPr/>
          <a:lstStyle/>
          <a:p>
            <a:r>
              <a:rPr lang="de-DE" dirty="0"/>
              <a:t>Wege zu Open Access</a:t>
            </a:r>
          </a:p>
        </p:txBody>
      </p:sp>
      <p:sp>
        <p:nvSpPr>
          <p:cNvPr id="3" name="Inhaltsplatzhalter 2"/>
          <p:cNvSpPr>
            <a:spLocks noGrp="1"/>
          </p:cNvSpPr>
          <p:nvPr>
            <p:ph sz="half" idx="1"/>
          </p:nvPr>
        </p:nvSpPr>
        <p:spPr>
          <a:xfrm>
            <a:off x="1775520" y="2198112"/>
            <a:ext cx="9601067" cy="4281516"/>
          </a:xfrm>
        </p:spPr>
        <p:txBody>
          <a:bodyPr>
            <a:normAutofit lnSpcReduction="10000"/>
          </a:bodyPr>
          <a:lstStyle/>
          <a:p>
            <a:pPr marL="285750" marR="9023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de-DE" sz="1100" b="1" i="0" u="none" strike="noStrike" kern="1200" cap="none" spc="0" normalizeH="0" baseline="0" noProof="0" dirty="0">
                <a:ln>
                  <a:noFill/>
                </a:ln>
                <a:solidFill>
                  <a:srgbClr val="FF9931"/>
                </a:solidFill>
                <a:effectLst/>
                <a:uLnTx/>
                <a:uFillTx/>
                <a:latin typeface="Verdana" panose="020B0604030504040204" pitchFamily="34" charset="0"/>
                <a:ea typeface="Verdana" panose="020B0604030504040204" pitchFamily="34" charset="0"/>
              </a:rPr>
              <a:t>Golden Road / Goldener Weg </a:t>
            </a:r>
            <a:endParaRPr kumimoji="0" lang="de-DE" sz="1100" b="0" i="0" u="none" strike="noStrike" kern="1200" cap="none" spc="0" normalizeH="0" baseline="0" noProof="0" dirty="0">
              <a:ln>
                <a:noFill/>
              </a:ln>
              <a:solidFill>
                <a:srgbClr val="FF9931"/>
              </a:solidFill>
              <a:effectLst/>
              <a:uLnTx/>
              <a:uFillTx/>
              <a:latin typeface="Verdana" panose="020B0604030504040204" pitchFamily="34" charset="0"/>
              <a:ea typeface="Verdana" panose="020B0604030504040204" pitchFamily="34" charset="0"/>
            </a:endParaRPr>
          </a:p>
          <a:p>
            <a:pPr marL="0" marR="9023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Die Erstveröffentlichung erfolgt als Open Access (engere </a:t>
            </a:r>
            <a:r>
              <a:rPr kumimoji="0" lang="de-DE" sz="11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Def</a:t>
            </a: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 in einem reinen OA-Medium)</a:t>
            </a:r>
            <a:b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b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„(Gold-)OA-Zeitschriften“ = reine OA-Zeitschriften, in denen alle Werke sofort mit Erscheinen OA sind</a:t>
            </a:r>
          </a:p>
          <a:p>
            <a:pPr marL="285750" marR="9023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endPar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285750" marR="9471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de-DE" sz="1100" b="1" i="0" u="none" strike="noStrike" kern="1200" cap="none" spc="0" normalizeH="0" baseline="0" noProof="0" dirty="0">
                <a:ln>
                  <a:noFill/>
                </a:ln>
                <a:solidFill>
                  <a:srgbClr val="316400"/>
                </a:solidFill>
                <a:effectLst/>
                <a:uLnTx/>
                <a:uFillTx/>
                <a:latin typeface="Verdana" panose="020B0604030504040204" pitchFamily="34" charset="0"/>
                <a:ea typeface="Verdana" panose="020B0604030504040204" pitchFamily="34" charset="0"/>
              </a:rPr>
              <a:t>Green Road / Grüner Weg / Zweitveröffentlichung</a:t>
            </a:r>
            <a:endPar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Die Erstveröffentlichung erfolgt NICHT als Open Access (also in einem Non-Open-Access-Medium). </a:t>
            </a:r>
            <a:b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b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Anschließend wird eine Version in einem institutionellen oder fachlichen Repositorium zweitveröffentlicht. </a:t>
            </a:r>
            <a:b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b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(abhängig von gesetzlichen Möglichkeiten oder Zugeständnissen des Verlags)</a:t>
            </a:r>
          </a:p>
          <a:p>
            <a:pPr marL="285750" marR="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endPar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de-DE" sz="11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rPr>
              <a:t>Hybrid</a:t>
            </a: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 </a:t>
            </a: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Publikation in einer Subskriptionszeitschrift und Wahl der kostenpflichtigen OA-Option </a:t>
            </a:r>
            <a:b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b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(eine Unterentwicklung von Goldenem Weg)</a:t>
            </a:r>
            <a:b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b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„hybride Zeitschriften“ = Subskriptionszeitschriften mit OA-Option (enthalten </a:t>
            </a:r>
            <a:r>
              <a:rPr kumimoji="0" lang="de-DE" sz="11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closed</a:t>
            </a: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-access-</a:t>
            </a:r>
            <a:r>
              <a:rPr kumimoji="0" lang="de-DE" sz="11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articles</a:t>
            </a: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 und OA-</a:t>
            </a:r>
            <a:r>
              <a:rPr kumimoji="0" lang="de-DE" sz="11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articles</a:t>
            </a: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p>
          <a:p>
            <a:pPr marL="285750" marR="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endPar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de-DE" sz="1100" b="1" i="0" u="none" strike="noStrike" kern="1200" cap="none" spc="0" normalizeH="0" baseline="0" noProof="0" dirty="0">
                <a:ln>
                  <a:noFill/>
                </a:ln>
                <a:solidFill>
                  <a:srgbClr val="F79646">
                    <a:lumMod val="75000"/>
                  </a:srgbClr>
                </a:solidFill>
                <a:effectLst/>
                <a:uLnTx/>
                <a:uFillTx/>
                <a:latin typeface="Verdana" panose="020B0604030504040204" pitchFamily="34" charset="0"/>
                <a:ea typeface="Verdana" panose="020B0604030504040204" pitchFamily="34" charset="0"/>
              </a:rPr>
              <a:t>Bronze</a:t>
            </a: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Kostenfrei lesbar aber ohne Lizenz (kein richtiges „Open Access“)</a:t>
            </a:r>
          </a:p>
          <a:p>
            <a:pPr marL="285750" marR="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endPar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de-DE" sz="1100" b="1" i="0"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rPr>
              <a:t>Platin/Diamond</a:t>
            </a: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Publikation in einem reinen Open-Access-Medium, ohne Gebühren von Leser oder Autor. </a:t>
            </a: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(Unterart zu Goldenem Weg)</a:t>
            </a: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endPar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de-DE" sz="1100" b="1" i="0" u="none" strike="noStrike" kern="1200" cap="none" spc="0" normalizeH="0" baseline="0" noProof="0" dirty="0">
                <a:ln>
                  <a:noFill/>
                </a:ln>
                <a:solidFill>
                  <a:srgbClr val="4BACC6">
                    <a:lumMod val="75000"/>
                  </a:srgbClr>
                </a:solidFill>
                <a:effectLst/>
                <a:uLnTx/>
                <a:uFillTx/>
                <a:latin typeface="Verdana" panose="020B0604030504040204" pitchFamily="34" charset="0"/>
                <a:ea typeface="Verdana" panose="020B0604030504040204" pitchFamily="34" charset="0"/>
              </a:rPr>
              <a:t>Verträge mit einzelnen Verlagen</a:t>
            </a:r>
          </a:p>
          <a:p>
            <a:endParaRPr lang="de-DE" b="1" dirty="0">
              <a:solidFill>
                <a:schemeClr val="accent5">
                  <a:lumMod val="75000"/>
                </a:schemeClr>
              </a:solidFill>
            </a:endParaRPr>
          </a:p>
        </p:txBody>
      </p:sp>
      <p:sp>
        <p:nvSpPr>
          <p:cNvPr id="4" name="Pfeil nach rechts 3"/>
          <p:cNvSpPr/>
          <p:nvPr/>
        </p:nvSpPr>
        <p:spPr>
          <a:xfrm>
            <a:off x="566831" y="5824009"/>
            <a:ext cx="1066800" cy="897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Foliennummernplatzhalt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183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Ökonomische Akteure beim wissenschaftlichen Publizieren </a:t>
            </a:r>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3277581" y="2339975"/>
            <a:ext cx="6595688" cy="3851275"/>
          </a:xfrm>
          <a:prstGeom prst="rect">
            <a:avLst/>
          </a:prstGeom>
          <a:noFill/>
          <a:ln w="9525">
            <a:noFill/>
            <a:miter lim="800000"/>
            <a:headEnd/>
            <a:tailEnd/>
          </a:ln>
        </p:spPr>
      </p:pic>
      <p:sp>
        <p:nvSpPr>
          <p:cNvPr id="2" name="Foliennummernplatzhalter 1"/>
          <p:cNvSpPr>
            <a:spLocks noGrp="1"/>
          </p:cNvSpPr>
          <p:nvPr>
            <p:ph type="sldNum" sz="quarter" idx="10"/>
          </p:nvPr>
        </p:nvSpPr>
        <p:spPr/>
        <p:txBody>
          <a:bodyPr/>
          <a:lstStyle/>
          <a:p>
            <a:fld id="{4216277B-9607-44BE-A1ED-4FEAE3E992E7}" type="slidenum">
              <a:rPr lang="de-DE" smtClean="0"/>
              <a:pPr/>
              <a:t>4</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C57812C-47C3-43FF-B254-171E81D88987}"/>
              </a:ext>
            </a:extLst>
          </p:cNvPr>
          <p:cNvSpPr>
            <a:spLocks noGrp="1"/>
          </p:cNvSpPr>
          <p:nvPr>
            <p:ph sz="half" idx="1"/>
          </p:nvPr>
        </p:nvSpPr>
        <p:spPr/>
        <p:txBody>
          <a:bodyPr/>
          <a:lstStyle/>
          <a:p>
            <a:pPr indent="0">
              <a:buNone/>
            </a:pPr>
            <a:r>
              <a:rPr lang="de-DE" dirty="0"/>
              <a:t>Immer mehr Verlagsvereinbarungen: </a:t>
            </a:r>
          </a:p>
          <a:p>
            <a:pPr indent="0">
              <a:buNone/>
            </a:pPr>
            <a:r>
              <a:rPr lang="de-DE" dirty="0">
                <a:hlinkClick r:id="rId3"/>
              </a:rPr>
              <a:t>https://epub.uni-regensburg.de/oa-publizieren.html</a:t>
            </a:r>
            <a:r>
              <a:rPr lang="de-DE" dirty="0"/>
              <a:t> </a:t>
            </a:r>
          </a:p>
          <a:p>
            <a:pPr indent="0">
              <a:buNone/>
            </a:pPr>
            <a:endParaRPr lang="de-DE" dirty="0"/>
          </a:p>
          <a:p>
            <a:pPr indent="0">
              <a:buNone/>
            </a:pPr>
            <a:r>
              <a:rPr lang="de-DE" dirty="0"/>
              <a:t>z.B. DEAL</a:t>
            </a:r>
          </a:p>
        </p:txBody>
      </p:sp>
      <p:sp>
        <p:nvSpPr>
          <p:cNvPr id="3" name="Foliennummernplatzhalter 2">
            <a:extLst>
              <a:ext uri="{FF2B5EF4-FFF2-40B4-BE49-F238E27FC236}">
                <a16:creationId xmlns:a16="http://schemas.microsoft.com/office/drawing/2014/main" id="{D8AD502C-1844-4046-8322-D679661896C9}"/>
              </a:ext>
            </a:extLst>
          </p:cNvPr>
          <p:cNvSpPr>
            <a:spLocks noGrp="1"/>
          </p:cNvSpPr>
          <p:nvPr>
            <p:ph type="sldNum" sz="quarter" idx="10"/>
          </p:nvPr>
        </p:nvSpPr>
        <p:spPr/>
        <p:txBody>
          <a:bodyPr/>
          <a:lstStyle/>
          <a:p>
            <a:fld id="{4216277B-9607-44BE-A1ED-4FEAE3E992E7}" type="slidenum">
              <a:rPr lang="de-DE" smtClean="0"/>
              <a:pPr/>
              <a:t>40</a:t>
            </a:fld>
            <a:endParaRPr lang="de-DE"/>
          </a:p>
        </p:txBody>
      </p:sp>
      <p:sp>
        <p:nvSpPr>
          <p:cNvPr id="4" name="Titel 3">
            <a:extLst>
              <a:ext uri="{FF2B5EF4-FFF2-40B4-BE49-F238E27FC236}">
                <a16:creationId xmlns:a16="http://schemas.microsoft.com/office/drawing/2014/main" id="{B4CBBB88-A345-403F-8DFD-2531FCC1EC8D}"/>
              </a:ext>
            </a:extLst>
          </p:cNvPr>
          <p:cNvSpPr>
            <a:spLocks noGrp="1"/>
          </p:cNvSpPr>
          <p:nvPr>
            <p:ph type="title"/>
          </p:nvPr>
        </p:nvSpPr>
        <p:spPr/>
        <p:txBody>
          <a:bodyPr/>
          <a:lstStyle/>
          <a:p>
            <a:r>
              <a:rPr lang="de-DE" b="1" dirty="0"/>
              <a:t>Verträge mit einzelnen Verlagen</a:t>
            </a:r>
            <a:br>
              <a:rPr lang="de-DE" b="1" dirty="0"/>
            </a:br>
            <a:endParaRPr lang="de-DE" dirty="0"/>
          </a:p>
        </p:txBody>
      </p:sp>
    </p:spTree>
    <p:extLst>
      <p:ext uri="{BB962C8B-B14F-4D97-AF65-F5344CB8AC3E}">
        <p14:creationId xmlns:p14="http://schemas.microsoft.com/office/powerpoint/2010/main" val="1976872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normAutofit/>
          </a:bodyPr>
          <a:lstStyle/>
          <a:p>
            <a:pPr indent="0" algn="ctr">
              <a:buNone/>
            </a:pPr>
            <a:r>
              <a:rPr lang="de-DE" dirty="0">
                <a:hlinkClick r:id="rId3"/>
              </a:rPr>
              <a:t>https://www.projekt-deal.de/aktuelles/</a:t>
            </a:r>
            <a:endParaRPr lang="de-DE" dirty="0"/>
          </a:p>
          <a:p>
            <a:pPr indent="0">
              <a:buNone/>
            </a:pPr>
            <a:endParaRPr lang="de-DE" dirty="0"/>
          </a:p>
          <a:p>
            <a:pPr marL="285750" indent="-285750"/>
            <a:r>
              <a:rPr lang="de-DE" dirty="0"/>
              <a:t>Die DEAL-Einrichtungen haben dauerhaften Volltextzugriff auf das gesamte Titel-Portfolio (E-Journals) der ausgewählten Verlage</a:t>
            </a:r>
            <a:endParaRPr lang="de-DE" dirty="0">
              <a:sym typeface="Wingdings" panose="05000000000000000000" pitchFamily="2" charset="2"/>
            </a:endParaRPr>
          </a:p>
          <a:p>
            <a:pPr indent="0">
              <a:buNone/>
            </a:pPr>
            <a:r>
              <a:rPr lang="de-DE" dirty="0">
                <a:sym typeface="Wingdings" panose="05000000000000000000" pitchFamily="2" charset="2"/>
              </a:rPr>
              <a:t>			READ-Komponente</a:t>
            </a:r>
          </a:p>
          <a:p>
            <a:pPr indent="0">
              <a:buNone/>
            </a:pPr>
            <a:endParaRPr lang="de-DE" dirty="0"/>
          </a:p>
          <a:p>
            <a:pPr marL="285750" indent="-285750"/>
            <a:r>
              <a:rPr lang="de-DE" dirty="0"/>
              <a:t>Alle Publikationen von Autorinnen und Autoren aus deutschen Einrichtungen in hybriden Zeitschriften können ohne weitere Kosten Open Access (mit einer CC-BY-Lizenz) geschaltet werden.</a:t>
            </a:r>
            <a:r>
              <a:rPr lang="de-DE" dirty="0">
                <a:sym typeface="Wingdings" panose="05000000000000000000" pitchFamily="2" charset="2"/>
              </a:rPr>
              <a:t> </a:t>
            </a:r>
          </a:p>
          <a:p>
            <a:pPr indent="0">
              <a:buNone/>
            </a:pPr>
            <a:r>
              <a:rPr lang="de-DE" dirty="0">
                <a:sym typeface="Wingdings" panose="05000000000000000000" pitchFamily="2" charset="2"/>
              </a:rPr>
              <a:t>			PUBLISH-Komponente</a:t>
            </a:r>
          </a:p>
          <a:p>
            <a:pPr indent="0">
              <a:buNone/>
            </a:pPr>
            <a:endParaRPr lang="de-DE" dirty="0">
              <a:sym typeface="Wingdings" panose="05000000000000000000" pitchFamily="2" charset="2"/>
            </a:endParaRPr>
          </a:p>
          <a:p>
            <a:pPr marL="285750" indent="-285750"/>
            <a:r>
              <a:rPr lang="de-DE" dirty="0"/>
              <a:t>Gold-OA-Zeitschriften: Rabatte und zentrale Abrechnung </a:t>
            </a:r>
            <a:br>
              <a:rPr lang="de-DE" dirty="0"/>
            </a:br>
            <a:endParaRPr lang="de-DE" dirty="0"/>
          </a:p>
          <a:p>
            <a:endParaRPr lang="de-DE" dirty="0"/>
          </a:p>
        </p:txBody>
      </p:sp>
      <p:sp>
        <p:nvSpPr>
          <p:cNvPr id="3" name="Foliennummernplatzhalt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p:cNvSpPr>
            <a:spLocks noGrp="1"/>
          </p:cNvSpPr>
          <p:nvPr>
            <p:ph type="title"/>
          </p:nvPr>
        </p:nvSpPr>
        <p:spPr/>
        <p:txBody>
          <a:bodyPr/>
          <a:lstStyle/>
          <a:p>
            <a:r>
              <a:rPr lang="de-DE" dirty="0"/>
              <a:t>Verträge mit den Verlagen: DEAL</a:t>
            </a:r>
          </a:p>
        </p:txBody>
      </p:sp>
    </p:spTree>
    <p:extLst>
      <p:ext uri="{BB962C8B-B14F-4D97-AF65-F5344CB8AC3E}">
        <p14:creationId xmlns:p14="http://schemas.microsoft.com/office/powerpoint/2010/main" val="383705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8C05514-763E-41AE-AC5D-7A4819662AC5}"/>
              </a:ext>
            </a:extLst>
          </p:cNvPr>
          <p:cNvSpPr>
            <a:spLocks noGrp="1"/>
          </p:cNvSpPr>
          <p:nvPr>
            <p:ph sz="half" idx="1"/>
          </p:nvPr>
        </p:nvSpPr>
        <p:spPr/>
        <p:txBody>
          <a:bodyPr>
            <a:normAutofit/>
          </a:bodyPr>
          <a:lstStyle/>
          <a:p>
            <a:pPr indent="0">
              <a:buNone/>
            </a:pPr>
            <a:r>
              <a:rPr lang="de-DE" dirty="0"/>
              <a:t>Artikel in hybriden Zeitschriften:</a:t>
            </a:r>
          </a:p>
          <a:p>
            <a:pPr marL="285750" indent="-285750"/>
            <a:r>
              <a:rPr lang="de-DE" dirty="0"/>
              <a:t>Publikationsbasierte Zahlung: PAR-fee = feste „Publish And Read“-fee pro Artikel statt bisheriger Subskriptionskosten</a:t>
            </a:r>
          </a:p>
          <a:p>
            <a:pPr marL="285750" indent="-285750"/>
            <a:r>
              <a:rPr lang="de-DE" dirty="0"/>
              <a:t>unabhängig davon, ob der Autor OA für seinen Artikel wählt oder nicht </a:t>
            </a:r>
          </a:p>
          <a:p>
            <a:pPr marL="285750" indent="-285750"/>
            <a:r>
              <a:rPr lang="de-DE" dirty="0"/>
              <a:t>zahlbar von der Einrichtung des </a:t>
            </a:r>
            <a:r>
              <a:rPr lang="de-DE" dirty="0" err="1"/>
              <a:t>corresponding</a:t>
            </a:r>
            <a:r>
              <a:rPr lang="de-DE" dirty="0"/>
              <a:t> </a:t>
            </a:r>
            <a:r>
              <a:rPr lang="de-DE" dirty="0" err="1"/>
              <a:t>authors</a:t>
            </a:r>
            <a:endParaRPr lang="de-DE" dirty="0"/>
          </a:p>
          <a:p>
            <a:pPr indent="0">
              <a:buNone/>
            </a:pPr>
            <a:endParaRPr lang="de-DE" dirty="0"/>
          </a:p>
          <a:p>
            <a:pPr indent="0">
              <a:buNone/>
            </a:pPr>
            <a:endParaRPr lang="de-DE" dirty="0"/>
          </a:p>
          <a:p>
            <a:pPr indent="0">
              <a:buNone/>
            </a:pPr>
            <a:r>
              <a:rPr lang="de-DE" dirty="0"/>
              <a:t>Artikel in reinen OA-Zeitschriften:</a:t>
            </a:r>
          </a:p>
          <a:p>
            <a:pPr marL="285750" indent="-285750"/>
            <a:r>
              <a:rPr lang="de-DE" dirty="0"/>
              <a:t>20% auf APC-Listenpreis (Deckelung auf 2900 €)</a:t>
            </a:r>
          </a:p>
          <a:p>
            <a:pPr marL="285750" indent="-285750"/>
            <a:r>
              <a:rPr lang="de-DE" dirty="0"/>
              <a:t>Zentrale Abrechnung </a:t>
            </a:r>
            <a:br>
              <a:rPr lang="de-DE" dirty="0"/>
            </a:br>
            <a:r>
              <a:rPr lang="de-DE" dirty="0">
                <a:sym typeface="Wingdings" panose="05000000000000000000" pitchFamily="2" charset="2"/>
              </a:rPr>
              <a:t>Achtung: dies heißt nicht automatische Kostenübernahme! Auch wenn Verlage damit werben… Es gelten die gleichen Bedingungen wie für alle anderen Publikationskostenübernahmen! </a:t>
            </a:r>
            <a:endParaRPr lang="de-DE" dirty="0"/>
          </a:p>
          <a:p>
            <a:endParaRPr lang="de-DE" dirty="0"/>
          </a:p>
        </p:txBody>
      </p:sp>
      <p:sp>
        <p:nvSpPr>
          <p:cNvPr id="3" name="Foliennummernplatzhalter 2">
            <a:extLst>
              <a:ext uri="{FF2B5EF4-FFF2-40B4-BE49-F238E27FC236}">
                <a16:creationId xmlns:a16="http://schemas.microsoft.com/office/drawing/2014/main" id="{D9902B05-BF7A-4426-A65D-15133ADACC9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itel 3">
            <a:extLst>
              <a:ext uri="{FF2B5EF4-FFF2-40B4-BE49-F238E27FC236}">
                <a16:creationId xmlns:a16="http://schemas.microsoft.com/office/drawing/2014/main" id="{782EE315-7BDB-4EAA-A3E8-FD361B904274}"/>
              </a:ext>
            </a:extLst>
          </p:cNvPr>
          <p:cNvSpPr>
            <a:spLocks noGrp="1"/>
          </p:cNvSpPr>
          <p:nvPr>
            <p:ph type="title"/>
          </p:nvPr>
        </p:nvSpPr>
        <p:spPr/>
        <p:txBody>
          <a:bodyPr/>
          <a:lstStyle/>
          <a:p>
            <a:r>
              <a:rPr lang="de-DE" dirty="0"/>
              <a:t>DEAL - Kosten</a:t>
            </a:r>
          </a:p>
        </p:txBody>
      </p:sp>
    </p:spTree>
    <p:extLst>
      <p:ext uri="{BB962C8B-B14F-4D97-AF65-F5344CB8AC3E}">
        <p14:creationId xmlns:p14="http://schemas.microsoft.com/office/powerpoint/2010/main" val="749145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8C9C87E-F820-3E70-D309-8D9A43BA0FB7}"/>
              </a:ext>
            </a:extLst>
          </p:cNvPr>
          <p:cNvSpPr>
            <a:spLocks noGrp="1"/>
          </p:cNvSpPr>
          <p:nvPr>
            <p:ph sz="half" idx="1"/>
          </p:nvPr>
        </p:nvSpPr>
        <p:spPr/>
        <p:txBody>
          <a:bodyPr>
            <a:normAutofit fontScale="62500" lnSpcReduction="20000"/>
          </a:bodyPr>
          <a:lstStyle/>
          <a:p>
            <a:pPr marL="285750" marR="90230" indent="-285750">
              <a:lnSpc>
                <a:spcPct val="120000"/>
              </a:lnSpc>
            </a:pPr>
            <a:r>
              <a:rPr lang="de-DE" sz="1800" b="1" dirty="0">
                <a:solidFill>
                  <a:srgbClr val="FF9931"/>
                </a:solidFill>
                <a:latin typeface="Verdana" panose="020B0604030504040204" pitchFamily="34" charset="0"/>
              </a:rPr>
              <a:t>Golden Road / Goldener Weg </a:t>
            </a:r>
            <a:endParaRPr lang="de-DE" sz="1800" dirty="0">
              <a:solidFill>
                <a:srgbClr val="FF9931"/>
              </a:solidFill>
              <a:latin typeface="Verdana" panose="020B0604030504040204" pitchFamily="34" charset="0"/>
            </a:endParaRPr>
          </a:p>
          <a:p>
            <a:pPr marR="90230" indent="0">
              <a:lnSpc>
                <a:spcPct val="120000"/>
              </a:lnSpc>
              <a:buNone/>
            </a:pPr>
            <a:r>
              <a:rPr lang="de-DE" sz="1800" dirty="0">
                <a:solidFill>
                  <a:srgbClr val="000000"/>
                </a:solidFill>
                <a:latin typeface="Verdana" panose="020B0604030504040204" pitchFamily="34" charset="0"/>
              </a:rPr>
              <a:t>Die Erstveröffentlichung erfolgt als Open Access (engere </a:t>
            </a:r>
            <a:r>
              <a:rPr lang="de-DE" sz="1800" dirty="0" err="1">
                <a:solidFill>
                  <a:srgbClr val="000000"/>
                </a:solidFill>
                <a:latin typeface="Verdana" panose="020B0604030504040204" pitchFamily="34" charset="0"/>
              </a:rPr>
              <a:t>Def</a:t>
            </a:r>
            <a:r>
              <a:rPr lang="de-DE" sz="1800" dirty="0">
                <a:solidFill>
                  <a:srgbClr val="000000"/>
                </a:solidFill>
                <a:latin typeface="Verdana" panose="020B0604030504040204" pitchFamily="34" charset="0"/>
              </a:rPr>
              <a:t>.: in einem reinen OA-Medium)</a:t>
            </a:r>
            <a:br>
              <a:rPr lang="de-DE" sz="1800" dirty="0">
                <a:solidFill>
                  <a:srgbClr val="000000"/>
                </a:solidFill>
                <a:latin typeface="Verdana" panose="020B0604030504040204" pitchFamily="34" charset="0"/>
              </a:rPr>
            </a:br>
            <a:r>
              <a:rPr lang="de-DE" sz="1800" dirty="0">
                <a:solidFill>
                  <a:srgbClr val="000000"/>
                </a:solidFill>
                <a:latin typeface="Verdana" panose="020B0604030504040204" pitchFamily="34" charset="0"/>
              </a:rPr>
              <a:t>„(Gold-)OA-Zeitschriften“ = reine OA-Zeitschriften, in denen alle Werke sofort mit Erscheinen OA sind</a:t>
            </a:r>
          </a:p>
          <a:p>
            <a:pPr marL="285750" marR="90230" indent="-285750">
              <a:lnSpc>
                <a:spcPct val="120000"/>
              </a:lnSpc>
            </a:pPr>
            <a:endParaRPr lang="de-DE" sz="1800" dirty="0">
              <a:solidFill>
                <a:srgbClr val="000000"/>
              </a:solidFill>
              <a:latin typeface="Verdana" panose="020B0604030504040204" pitchFamily="34" charset="0"/>
            </a:endParaRPr>
          </a:p>
          <a:p>
            <a:pPr marL="285750" marR="94710" indent="-285750">
              <a:lnSpc>
                <a:spcPct val="120000"/>
              </a:lnSpc>
            </a:pPr>
            <a:r>
              <a:rPr lang="de-DE" sz="1800" b="1" dirty="0">
                <a:solidFill>
                  <a:srgbClr val="316400"/>
                </a:solidFill>
                <a:latin typeface="Verdana" panose="020B0604030504040204" pitchFamily="34" charset="0"/>
              </a:rPr>
              <a:t>Green Road / Grüner Weg / Zweitveröffentlichung</a:t>
            </a:r>
            <a:endParaRPr lang="de-DE" sz="1800" dirty="0">
              <a:solidFill>
                <a:srgbClr val="000000"/>
              </a:solidFill>
              <a:latin typeface="Verdana" panose="020B0604030504040204" pitchFamily="34" charset="0"/>
            </a:endParaRPr>
          </a:p>
          <a:p>
            <a:pPr indent="0">
              <a:lnSpc>
                <a:spcPct val="120000"/>
              </a:lnSpc>
              <a:buNone/>
            </a:pPr>
            <a:r>
              <a:rPr lang="de-DE" sz="1800" dirty="0">
                <a:solidFill>
                  <a:srgbClr val="000000"/>
                </a:solidFill>
                <a:latin typeface="Verdana" panose="020B0604030504040204" pitchFamily="34" charset="0"/>
              </a:rPr>
              <a:t>Die Erstveröffentlichung erfolgt NICHT als Open Access (also in einem Non-Open-Access-Medium). </a:t>
            </a:r>
            <a:br>
              <a:rPr lang="de-DE" sz="1800" dirty="0">
                <a:solidFill>
                  <a:srgbClr val="000000"/>
                </a:solidFill>
                <a:latin typeface="Verdana" panose="020B0604030504040204" pitchFamily="34" charset="0"/>
              </a:rPr>
            </a:br>
            <a:r>
              <a:rPr lang="de-DE" sz="1800" dirty="0">
                <a:solidFill>
                  <a:srgbClr val="000000"/>
                </a:solidFill>
                <a:latin typeface="Verdana" panose="020B0604030504040204" pitchFamily="34" charset="0"/>
              </a:rPr>
              <a:t>Anschließend wird eine Version in einem institutionellen oder </a:t>
            </a:r>
            <a:r>
              <a:rPr lang="de-DE" sz="1800" dirty="0">
                <a:solidFill>
                  <a:srgbClr val="000000"/>
                </a:solidFill>
              </a:rPr>
              <a:t>fachlichen R</a:t>
            </a:r>
            <a:r>
              <a:rPr lang="de-DE" sz="1800" dirty="0">
                <a:solidFill>
                  <a:srgbClr val="000000"/>
                </a:solidFill>
                <a:latin typeface="Verdana" panose="020B0604030504040204" pitchFamily="34" charset="0"/>
              </a:rPr>
              <a:t>epositorium zweitveröffentlicht. </a:t>
            </a:r>
            <a:br>
              <a:rPr lang="de-DE" sz="1800" dirty="0">
                <a:solidFill>
                  <a:srgbClr val="000000"/>
                </a:solidFill>
                <a:latin typeface="Verdana" panose="020B0604030504040204" pitchFamily="34" charset="0"/>
              </a:rPr>
            </a:br>
            <a:r>
              <a:rPr lang="de-DE" sz="1800" dirty="0">
                <a:solidFill>
                  <a:srgbClr val="000000"/>
                </a:solidFill>
                <a:latin typeface="Verdana" panose="020B0604030504040204" pitchFamily="34" charset="0"/>
              </a:rPr>
              <a:t>(abhängig von gesetzlichen Möglichkeiten oder Zugeständnissen des Verlags)</a:t>
            </a:r>
          </a:p>
          <a:p>
            <a:pPr marL="285750" indent="-285750">
              <a:lnSpc>
                <a:spcPct val="120000"/>
              </a:lnSpc>
            </a:pPr>
            <a:endParaRPr lang="de-DE" sz="1800" dirty="0">
              <a:solidFill>
                <a:srgbClr val="000000"/>
              </a:solidFill>
            </a:endParaRPr>
          </a:p>
          <a:p>
            <a:pPr marL="285750" indent="-285750">
              <a:lnSpc>
                <a:spcPct val="120000"/>
              </a:lnSpc>
            </a:pPr>
            <a:r>
              <a:rPr lang="de-DE" sz="1800" b="1" dirty="0">
                <a:solidFill>
                  <a:srgbClr val="FF0000"/>
                </a:solidFill>
                <a:latin typeface="Verdana" panose="020B0604030504040204" pitchFamily="34" charset="0"/>
              </a:rPr>
              <a:t>Hybrid</a:t>
            </a:r>
            <a:r>
              <a:rPr lang="de-DE" sz="1800" dirty="0">
                <a:solidFill>
                  <a:srgbClr val="000000"/>
                </a:solidFill>
                <a:latin typeface="Verdana" panose="020B0604030504040204" pitchFamily="34" charset="0"/>
              </a:rPr>
              <a:t>: </a:t>
            </a:r>
          </a:p>
          <a:p>
            <a:pPr indent="0">
              <a:lnSpc>
                <a:spcPct val="120000"/>
              </a:lnSpc>
              <a:buNone/>
            </a:pPr>
            <a:r>
              <a:rPr lang="de-DE" sz="1800" dirty="0">
                <a:solidFill>
                  <a:srgbClr val="000000"/>
                </a:solidFill>
              </a:rPr>
              <a:t>Publikation in einer Subskriptionszeitschrift und Wahl der kostenpflichtigen OA-Option </a:t>
            </a:r>
            <a:br>
              <a:rPr lang="de-DE" sz="1800" dirty="0">
                <a:solidFill>
                  <a:srgbClr val="000000"/>
                </a:solidFill>
              </a:rPr>
            </a:br>
            <a:r>
              <a:rPr lang="de-DE" sz="1800" dirty="0">
                <a:solidFill>
                  <a:srgbClr val="000000"/>
                </a:solidFill>
              </a:rPr>
              <a:t>(eine Unterentwicklung von Goldenem Weg)</a:t>
            </a:r>
            <a:br>
              <a:rPr lang="de-DE" sz="1800" dirty="0">
                <a:solidFill>
                  <a:srgbClr val="000000"/>
                </a:solidFill>
              </a:rPr>
            </a:br>
            <a:r>
              <a:rPr lang="de-DE" sz="1800" dirty="0">
                <a:solidFill>
                  <a:srgbClr val="000000"/>
                </a:solidFill>
              </a:rPr>
              <a:t>„hybride Zeitschriften“ = Subskriptionszeitschriften mit OA-Option (enthalten </a:t>
            </a:r>
            <a:r>
              <a:rPr lang="de-DE" sz="1800" dirty="0" err="1">
                <a:solidFill>
                  <a:srgbClr val="000000"/>
                </a:solidFill>
              </a:rPr>
              <a:t>closed</a:t>
            </a:r>
            <a:r>
              <a:rPr lang="de-DE" sz="1800" dirty="0">
                <a:solidFill>
                  <a:srgbClr val="000000"/>
                </a:solidFill>
              </a:rPr>
              <a:t>-access-</a:t>
            </a:r>
            <a:r>
              <a:rPr lang="de-DE" sz="1800" dirty="0" err="1">
                <a:solidFill>
                  <a:srgbClr val="000000"/>
                </a:solidFill>
              </a:rPr>
              <a:t>articles</a:t>
            </a:r>
            <a:r>
              <a:rPr lang="de-DE" sz="1800" dirty="0">
                <a:solidFill>
                  <a:srgbClr val="000000"/>
                </a:solidFill>
              </a:rPr>
              <a:t> und OA-</a:t>
            </a:r>
            <a:r>
              <a:rPr lang="de-DE" sz="1800" dirty="0" err="1">
                <a:solidFill>
                  <a:srgbClr val="000000"/>
                </a:solidFill>
              </a:rPr>
              <a:t>articles</a:t>
            </a:r>
            <a:r>
              <a:rPr lang="de-DE" sz="1800" dirty="0">
                <a:solidFill>
                  <a:srgbClr val="000000"/>
                </a:solidFill>
              </a:rPr>
              <a:t>)</a:t>
            </a:r>
          </a:p>
          <a:p>
            <a:pPr marL="285750" indent="-285750">
              <a:lnSpc>
                <a:spcPct val="120000"/>
              </a:lnSpc>
            </a:pPr>
            <a:endParaRPr lang="de-DE" sz="1800" dirty="0">
              <a:solidFill>
                <a:srgbClr val="000000"/>
              </a:solidFill>
              <a:latin typeface="Verdana" panose="020B0604030504040204" pitchFamily="34" charset="0"/>
            </a:endParaRPr>
          </a:p>
          <a:p>
            <a:pPr marL="285750" indent="-285750">
              <a:lnSpc>
                <a:spcPct val="120000"/>
              </a:lnSpc>
            </a:pPr>
            <a:r>
              <a:rPr lang="de-DE" sz="1800" b="1" dirty="0">
                <a:solidFill>
                  <a:schemeClr val="accent6">
                    <a:lumMod val="75000"/>
                  </a:schemeClr>
                </a:solidFill>
              </a:rPr>
              <a:t>Bronze</a:t>
            </a:r>
            <a:r>
              <a:rPr lang="de-DE" sz="1800" dirty="0">
                <a:solidFill>
                  <a:srgbClr val="000000"/>
                </a:solidFill>
              </a:rPr>
              <a:t>:</a:t>
            </a:r>
          </a:p>
          <a:p>
            <a:pPr indent="0">
              <a:lnSpc>
                <a:spcPct val="120000"/>
              </a:lnSpc>
              <a:buNone/>
            </a:pPr>
            <a:r>
              <a:rPr lang="de-DE" sz="1800" dirty="0">
                <a:solidFill>
                  <a:srgbClr val="000000"/>
                </a:solidFill>
                <a:latin typeface="Verdana" panose="020B0604030504040204" pitchFamily="34" charset="0"/>
              </a:rPr>
              <a:t>Kostenfrei lesbar aber ohne Lizenz (kein richtiges „Open Access“)</a:t>
            </a:r>
          </a:p>
          <a:p>
            <a:pPr marL="285750" indent="-285750">
              <a:lnSpc>
                <a:spcPct val="120000"/>
              </a:lnSpc>
            </a:pPr>
            <a:endParaRPr lang="de-DE" sz="1800" dirty="0">
              <a:solidFill>
                <a:srgbClr val="000000"/>
              </a:solidFill>
            </a:endParaRPr>
          </a:p>
          <a:p>
            <a:pPr marL="285750" indent="-285750">
              <a:lnSpc>
                <a:spcPct val="120000"/>
              </a:lnSpc>
            </a:pPr>
            <a:r>
              <a:rPr lang="de-DE" sz="1800" b="1" dirty="0">
                <a:solidFill>
                  <a:schemeClr val="bg1">
                    <a:lumMod val="50000"/>
                  </a:schemeClr>
                </a:solidFill>
                <a:latin typeface="Verdana" panose="020B0604030504040204" pitchFamily="34" charset="0"/>
              </a:rPr>
              <a:t>Platin/Diamond</a:t>
            </a:r>
            <a:r>
              <a:rPr lang="de-DE" sz="1800" dirty="0">
                <a:solidFill>
                  <a:srgbClr val="000000"/>
                </a:solidFill>
                <a:latin typeface="Verdana" panose="020B0604030504040204" pitchFamily="34" charset="0"/>
              </a:rPr>
              <a:t>:</a:t>
            </a:r>
          </a:p>
          <a:p>
            <a:pPr indent="0">
              <a:lnSpc>
                <a:spcPct val="120000"/>
              </a:lnSpc>
              <a:buNone/>
            </a:pPr>
            <a:r>
              <a:rPr lang="de-DE" sz="1800" dirty="0">
                <a:solidFill>
                  <a:srgbClr val="000000"/>
                </a:solidFill>
              </a:rPr>
              <a:t>Publikation in einem reinen Open-Access-Medium, ohne Gebühren von Leser oder Autor. </a:t>
            </a:r>
          </a:p>
          <a:p>
            <a:pPr indent="0">
              <a:lnSpc>
                <a:spcPct val="120000"/>
              </a:lnSpc>
              <a:buNone/>
            </a:pPr>
            <a:r>
              <a:rPr lang="de-DE" sz="1800" dirty="0">
                <a:solidFill>
                  <a:srgbClr val="000000"/>
                </a:solidFill>
              </a:rPr>
              <a:t>(Unterart zu Goldenem Weg)</a:t>
            </a:r>
          </a:p>
          <a:p>
            <a:pPr indent="0">
              <a:lnSpc>
                <a:spcPct val="120000"/>
              </a:lnSpc>
              <a:buNone/>
            </a:pPr>
            <a:endParaRPr lang="de-DE" sz="1800" dirty="0">
              <a:solidFill>
                <a:srgbClr val="000000"/>
              </a:solidFill>
              <a:latin typeface="Verdana" panose="020B0604030504040204" pitchFamily="34" charset="0"/>
            </a:endParaRPr>
          </a:p>
          <a:p>
            <a:pPr marL="285750" indent="-285750">
              <a:lnSpc>
                <a:spcPct val="120000"/>
              </a:lnSpc>
            </a:pPr>
            <a:r>
              <a:rPr lang="de-DE" sz="1800" b="1" dirty="0">
                <a:solidFill>
                  <a:schemeClr val="accent5">
                    <a:lumMod val="75000"/>
                  </a:schemeClr>
                </a:solidFill>
              </a:rPr>
              <a:t>Verträge mit einzelnen Verlagen</a:t>
            </a:r>
          </a:p>
          <a:p>
            <a:endParaRPr lang="de-DE" dirty="0"/>
          </a:p>
        </p:txBody>
      </p:sp>
      <p:sp>
        <p:nvSpPr>
          <p:cNvPr id="3" name="Foliennummernplatzhalter 2">
            <a:extLst>
              <a:ext uri="{FF2B5EF4-FFF2-40B4-BE49-F238E27FC236}">
                <a16:creationId xmlns:a16="http://schemas.microsoft.com/office/drawing/2014/main" id="{E2D2AAF0-5D54-2F05-8DCE-650BEED9A749}"/>
              </a:ext>
            </a:extLst>
          </p:cNvPr>
          <p:cNvSpPr>
            <a:spLocks noGrp="1"/>
          </p:cNvSpPr>
          <p:nvPr>
            <p:ph type="sldNum" sz="quarter" idx="10"/>
          </p:nvPr>
        </p:nvSpPr>
        <p:spPr/>
        <p:txBody>
          <a:bodyPr/>
          <a:lstStyle/>
          <a:p>
            <a:fld id="{4216277B-9607-44BE-A1ED-4FEAE3E992E7}" type="slidenum">
              <a:rPr lang="de-DE" smtClean="0"/>
              <a:pPr/>
              <a:t>43</a:t>
            </a:fld>
            <a:endParaRPr lang="de-DE"/>
          </a:p>
        </p:txBody>
      </p:sp>
      <p:sp>
        <p:nvSpPr>
          <p:cNvPr id="4" name="Titel 3">
            <a:extLst>
              <a:ext uri="{FF2B5EF4-FFF2-40B4-BE49-F238E27FC236}">
                <a16:creationId xmlns:a16="http://schemas.microsoft.com/office/drawing/2014/main" id="{75555E92-F4D6-21D5-DA29-8C0CAC50DD28}"/>
              </a:ext>
            </a:extLst>
          </p:cNvPr>
          <p:cNvSpPr>
            <a:spLocks noGrp="1"/>
          </p:cNvSpPr>
          <p:nvPr>
            <p:ph type="title"/>
          </p:nvPr>
        </p:nvSpPr>
        <p:spPr/>
        <p:txBody>
          <a:bodyPr/>
          <a:lstStyle/>
          <a:p>
            <a:r>
              <a:rPr lang="de-DE" dirty="0"/>
              <a:t>Wege zu OA</a:t>
            </a:r>
          </a:p>
        </p:txBody>
      </p:sp>
      <p:sp>
        <p:nvSpPr>
          <p:cNvPr id="5" name="Pfeil nach rechts 3">
            <a:extLst>
              <a:ext uri="{FF2B5EF4-FFF2-40B4-BE49-F238E27FC236}">
                <a16:creationId xmlns:a16="http://schemas.microsoft.com/office/drawing/2014/main" id="{EFDE82C3-5453-9F5A-555D-6AE73ACEDDFA}"/>
              </a:ext>
            </a:extLst>
          </p:cNvPr>
          <p:cNvSpPr/>
          <p:nvPr/>
        </p:nvSpPr>
        <p:spPr>
          <a:xfrm>
            <a:off x="708720" y="4927600"/>
            <a:ext cx="1066800" cy="897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40974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41ADEFE-6BB8-58AD-6D50-8715E0E2F3E0}"/>
              </a:ext>
            </a:extLst>
          </p:cNvPr>
          <p:cNvSpPr>
            <a:spLocks noGrp="1"/>
          </p:cNvSpPr>
          <p:nvPr>
            <p:ph sz="half" idx="1"/>
          </p:nvPr>
        </p:nvSpPr>
        <p:spPr>
          <a:xfrm>
            <a:off x="1775520" y="2339999"/>
            <a:ext cx="9601067" cy="4016351"/>
          </a:xfrm>
        </p:spPr>
        <p:txBody>
          <a:bodyPr>
            <a:normAutofit lnSpcReduction="10000"/>
          </a:bodyPr>
          <a:lstStyle/>
          <a:p>
            <a:pPr indent="0">
              <a:buNone/>
            </a:pPr>
            <a:r>
              <a:rPr lang="de-DE" dirty="0"/>
              <a:t>Aktuell: Bestrebungen, wissenschaftsgeleitete Modell (“scholar-</a:t>
            </a:r>
            <a:r>
              <a:rPr lang="de-DE" dirty="0" err="1"/>
              <a:t>led</a:t>
            </a:r>
            <a:r>
              <a:rPr lang="de-DE" dirty="0"/>
              <a:t>”) zu fördern und unabhängiger von kommerziellen Verlagen zu werden (z.B. </a:t>
            </a:r>
            <a:r>
              <a:rPr lang="de-DE" sz="1800" dirty="0">
                <a:hlinkClick r:id="rId3"/>
              </a:rPr>
              <a:t>Rat der EU</a:t>
            </a:r>
            <a:r>
              <a:rPr lang="de-DE" dirty="0"/>
              <a:t>)</a:t>
            </a:r>
          </a:p>
          <a:p>
            <a:pPr indent="0">
              <a:buNone/>
            </a:pPr>
            <a:endParaRPr lang="de-DE" dirty="0"/>
          </a:p>
          <a:p>
            <a:pPr indent="0">
              <a:buNone/>
            </a:pPr>
            <a:r>
              <a:rPr lang="de-DE" dirty="0"/>
              <a:t> </a:t>
            </a:r>
            <a:r>
              <a:rPr lang="de-DE" u="sng" dirty="0"/>
              <a:t>Beispiele:</a:t>
            </a:r>
          </a:p>
          <a:p>
            <a:pPr indent="0">
              <a:buNone/>
            </a:pPr>
            <a:endParaRPr lang="de-DE" dirty="0"/>
          </a:p>
          <a:p>
            <a:r>
              <a:rPr lang="de-DE" dirty="0"/>
              <a:t>Nicht kommerzielle Plattformen, z.B. </a:t>
            </a:r>
            <a:r>
              <a:rPr lang="de-DE" dirty="0">
                <a:hlinkClick r:id="rId4"/>
              </a:rPr>
              <a:t>Open Library </a:t>
            </a:r>
            <a:r>
              <a:rPr lang="de-DE" dirty="0" err="1">
                <a:hlinkClick r:id="rId4"/>
              </a:rPr>
              <a:t>of</a:t>
            </a:r>
            <a:r>
              <a:rPr lang="de-DE" dirty="0">
                <a:hlinkClick r:id="rId4"/>
              </a:rPr>
              <a:t> </a:t>
            </a:r>
            <a:r>
              <a:rPr lang="de-DE" dirty="0" err="1">
                <a:hlinkClick r:id="rId4"/>
              </a:rPr>
              <a:t>Humanities</a:t>
            </a:r>
            <a:r>
              <a:rPr lang="de-DE" dirty="0"/>
              <a:t>, </a:t>
            </a:r>
            <a:r>
              <a:rPr lang="de-DE" dirty="0" err="1">
                <a:hlinkClick r:id="rId5"/>
              </a:rPr>
              <a:t>PsychOpen</a:t>
            </a:r>
            <a:r>
              <a:rPr lang="de-DE" dirty="0"/>
              <a:t>, </a:t>
            </a:r>
            <a:r>
              <a:rPr lang="de-DE" dirty="0">
                <a:hlinkClick r:id="rId6"/>
              </a:rPr>
              <a:t>Open-Research-Europe</a:t>
            </a:r>
            <a:r>
              <a:rPr lang="de-DE" dirty="0"/>
              <a:t>-Plattform der EU, Finanzierungsprojekt </a:t>
            </a:r>
            <a:r>
              <a:rPr lang="de-DE" dirty="0">
                <a:hlinkClick r:id="rId7"/>
              </a:rPr>
              <a:t>KOALA</a:t>
            </a:r>
            <a:endParaRPr lang="de-DE" dirty="0"/>
          </a:p>
          <a:p>
            <a:endParaRPr lang="de-DE" dirty="0"/>
          </a:p>
          <a:p>
            <a:r>
              <a:rPr lang="de-DE" dirty="0"/>
              <a:t>Veröffentlichung über Repositorien</a:t>
            </a:r>
          </a:p>
          <a:p>
            <a:endParaRPr lang="de-DE" dirty="0"/>
          </a:p>
          <a:p>
            <a:r>
              <a:rPr lang="de-DE" dirty="0"/>
              <a:t>Zeitschriften, die von Lehrstühlen/Gesellschaften herausgegeben werden</a:t>
            </a:r>
            <a:br>
              <a:rPr lang="de-DE" dirty="0"/>
            </a:br>
            <a:r>
              <a:rPr lang="de-DE" sz="1400" dirty="0">
                <a:sym typeface="Wingdings" panose="05000000000000000000" pitchFamily="2" charset="2"/>
              </a:rPr>
              <a:t> an der UR: </a:t>
            </a:r>
            <a:r>
              <a:rPr lang="de-DE" sz="1400" dirty="0">
                <a:sym typeface="Wingdings" panose="05000000000000000000" pitchFamily="2" charset="2"/>
                <a:hlinkClick r:id="rId8"/>
              </a:rPr>
              <a:t>https://www.uni-regensburg.de/bibliothek/elektronisches-publizieren/open-access-zeitschriften/index.html</a:t>
            </a:r>
            <a:r>
              <a:rPr lang="de-DE" sz="1400" dirty="0">
                <a:sym typeface="Wingdings" panose="05000000000000000000" pitchFamily="2" charset="2"/>
              </a:rPr>
              <a:t> </a:t>
            </a:r>
            <a:endParaRPr lang="de-DE" sz="1400" dirty="0"/>
          </a:p>
          <a:p>
            <a:endParaRPr lang="de-DE" dirty="0"/>
          </a:p>
          <a:p>
            <a:r>
              <a:rPr lang="de-DE" dirty="0"/>
              <a:t>Universitätsverlage</a:t>
            </a:r>
            <a:br>
              <a:rPr lang="de-DE" sz="1100" dirty="0">
                <a:hlinkClick r:id="rId6"/>
              </a:rPr>
            </a:br>
            <a:endParaRPr lang="de-DE" sz="1100" dirty="0"/>
          </a:p>
        </p:txBody>
      </p:sp>
      <p:sp>
        <p:nvSpPr>
          <p:cNvPr id="3" name="Foliennummernplatzhalter 2">
            <a:extLst>
              <a:ext uri="{FF2B5EF4-FFF2-40B4-BE49-F238E27FC236}">
                <a16:creationId xmlns:a16="http://schemas.microsoft.com/office/drawing/2014/main" id="{79F2DC02-CA0A-5DD6-509E-72EC830C9CE3}"/>
              </a:ext>
            </a:extLst>
          </p:cNvPr>
          <p:cNvSpPr>
            <a:spLocks noGrp="1"/>
          </p:cNvSpPr>
          <p:nvPr>
            <p:ph type="sldNum" sz="quarter" idx="10"/>
          </p:nvPr>
        </p:nvSpPr>
        <p:spPr/>
        <p:txBody>
          <a:bodyPr/>
          <a:lstStyle/>
          <a:p>
            <a:fld id="{4216277B-9607-44BE-A1ED-4FEAE3E992E7}" type="slidenum">
              <a:rPr lang="de-DE" smtClean="0"/>
              <a:pPr/>
              <a:t>44</a:t>
            </a:fld>
            <a:endParaRPr lang="de-DE"/>
          </a:p>
        </p:txBody>
      </p:sp>
      <p:sp>
        <p:nvSpPr>
          <p:cNvPr id="4" name="Titel 3">
            <a:extLst>
              <a:ext uri="{FF2B5EF4-FFF2-40B4-BE49-F238E27FC236}">
                <a16:creationId xmlns:a16="http://schemas.microsoft.com/office/drawing/2014/main" id="{DB10F538-5C8D-6CEF-EED6-434F596503A6}"/>
              </a:ext>
            </a:extLst>
          </p:cNvPr>
          <p:cNvSpPr>
            <a:spLocks noGrp="1"/>
          </p:cNvSpPr>
          <p:nvPr>
            <p:ph type="title"/>
          </p:nvPr>
        </p:nvSpPr>
        <p:spPr/>
        <p:txBody>
          <a:bodyPr/>
          <a:lstStyle/>
          <a:p>
            <a:r>
              <a:rPr lang="de-DE" dirty="0"/>
              <a:t>Open-Access-Publizieren ohne APC</a:t>
            </a:r>
          </a:p>
        </p:txBody>
      </p:sp>
    </p:spTree>
    <p:extLst>
      <p:ext uri="{BB962C8B-B14F-4D97-AF65-F5344CB8AC3E}">
        <p14:creationId xmlns:p14="http://schemas.microsoft.com/office/powerpoint/2010/main" val="3255652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0D2DA57C-00CE-4C84-887F-547A13403B3C}"/>
              </a:ext>
            </a:extLst>
          </p:cNvPr>
          <p:cNvPicPr>
            <a:picLocks noGrp="1" noChangeAspect="1"/>
          </p:cNvPicPr>
          <p:nvPr>
            <p:ph sz="half" idx="1"/>
          </p:nvPr>
        </p:nvPicPr>
        <p:blipFill>
          <a:blip r:embed="rId3"/>
          <a:stretch>
            <a:fillRect/>
          </a:stretch>
        </p:blipFill>
        <p:spPr>
          <a:xfrm>
            <a:off x="6096000" y="0"/>
            <a:ext cx="6096000" cy="6925703"/>
          </a:xfrm>
          <a:prstGeom prst="rect">
            <a:avLst/>
          </a:prstGeom>
        </p:spPr>
      </p:pic>
      <p:sp>
        <p:nvSpPr>
          <p:cNvPr id="3" name="Foliennummernplatzhalter 2">
            <a:extLst>
              <a:ext uri="{FF2B5EF4-FFF2-40B4-BE49-F238E27FC236}">
                <a16:creationId xmlns:a16="http://schemas.microsoft.com/office/drawing/2014/main" id="{1EDF95AA-8056-4F14-AC86-E558242130A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a:extLst>
              <a:ext uri="{FF2B5EF4-FFF2-40B4-BE49-F238E27FC236}">
                <a16:creationId xmlns:a16="http://schemas.microsoft.com/office/drawing/2014/main" id="{E69FBFBE-DACC-4A85-8C57-3A198E26FC27}"/>
              </a:ext>
            </a:extLst>
          </p:cNvPr>
          <p:cNvSpPr>
            <a:spLocks noGrp="1"/>
          </p:cNvSpPr>
          <p:nvPr>
            <p:ph type="title"/>
          </p:nvPr>
        </p:nvSpPr>
        <p:spPr>
          <a:xfrm>
            <a:off x="1775520" y="1286359"/>
            <a:ext cx="4451859" cy="776288"/>
          </a:xfrm>
        </p:spPr>
        <p:txBody>
          <a:bodyPr/>
          <a:lstStyle/>
          <a:p>
            <a:r>
              <a:rPr lang="de-DE" dirty="0"/>
              <a:t>Gedruckte Publikationen an der UBR</a:t>
            </a:r>
          </a:p>
        </p:txBody>
      </p:sp>
      <p:sp>
        <p:nvSpPr>
          <p:cNvPr id="6" name="Textfeld 5">
            <a:extLst>
              <a:ext uri="{FF2B5EF4-FFF2-40B4-BE49-F238E27FC236}">
                <a16:creationId xmlns:a16="http://schemas.microsoft.com/office/drawing/2014/main" id="{397B8D78-CBC8-41F6-80FC-86EC163DF38D}"/>
              </a:ext>
            </a:extLst>
          </p:cNvPr>
          <p:cNvSpPr txBox="1"/>
          <p:nvPr/>
        </p:nvSpPr>
        <p:spPr>
          <a:xfrm>
            <a:off x="1775520" y="4795354"/>
            <a:ext cx="414786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hlinkClick r:id="rId4"/>
              </a:rPr>
              <a:t>https://www.uni-regensburg.de/bibliothek/elektronisches-publizieren/gedruckte-publikationen/index.html</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00446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1775520" y="2062647"/>
            <a:ext cx="9601067" cy="4128603"/>
          </a:xfrm>
        </p:spPr>
        <p:txBody>
          <a:bodyPr>
            <a:normAutofit/>
          </a:bodyPr>
          <a:lstStyle/>
          <a:p>
            <a:pPr indent="0">
              <a:buNone/>
            </a:pPr>
            <a:r>
              <a:rPr lang="de-DE" b="1" dirty="0"/>
              <a:t>OA-Bücher meist hybrid</a:t>
            </a:r>
          </a:p>
          <a:p>
            <a:pPr indent="0">
              <a:buNone/>
            </a:pPr>
            <a:endParaRPr lang="de-DE" b="1" dirty="0"/>
          </a:p>
          <a:p>
            <a:pPr indent="0">
              <a:buNone/>
            </a:pPr>
            <a:r>
              <a:rPr lang="de-DE" b="1" dirty="0"/>
              <a:t>Auffindbar über </a:t>
            </a:r>
            <a:r>
              <a:rPr lang="de-DE" dirty="0"/>
              <a:t>Verlagswebseiten, Bibliothekskataloge, DOAB, wissenschaftliche und klassische Suchmaschinen</a:t>
            </a:r>
          </a:p>
          <a:p>
            <a:pPr indent="0">
              <a:buNone/>
            </a:pPr>
            <a:endParaRPr lang="de-DE" b="1" dirty="0"/>
          </a:p>
          <a:p>
            <a:pPr indent="0">
              <a:buNone/>
            </a:pPr>
            <a:r>
              <a:rPr lang="de-DE" b="1" dirty="0"/>
              <a:t>OAPEN, DOAB, </a:t>
            </a:r>
            <a:r>
              <a:rPr lang="de-DE" b="1" dirty="0" err="1"/>
              <a:t>OpenEdition</a:t>
            </a:r>
            <a:r>
              <a:rPr lang="de-DE" b="1" dirty="0"/>
              <a:t>, FWF E-Book-Library</a:t>
            </a:r>
            <a:r>
              <a:rPr lang="de-DE" dirty="0"/>
              <a:t>: </a:t>
            </a:r>
          </a:p>
          <a:p>
            <a:pPr indent="0">
              <a:buNone/>
            </a:pPr>
            <a:r>
              <a:rPr lang="de-DE" dirty="0"/>
              <a:t>Plattformen mit frei zugänglichen E-Books</a:t>
            </a:r>
          </a:p>
          <a:p>
            <a:pPr indent="0">
              <a:buNone/>
            </a:pPr>
            <a:endParaRPr lang="de-DE" dirty="0"/>
          </a:p>
          <a:p>
            <a:pPr indent="0">
              <a:buNone/>
            </a:pPr>
            <a:r>
              <a:rPr lang="de-DE" b="1" dirty="0"/>
              <a:t>Finanzierung</a:t>
            </a:r>
            <a:r>
              <a:rPr lang="de-DE" dirty="0"/>
              <a:t> meist über </a:t>
            </a:r>
            <a:r>
              <a:rPr lang="de-DE" dirty="0" err="1"/>
              <a:t>Author</a:t>
            </a:r>
            <a:r>
              <a:rPr lang="de-DE" dirty="0"/>
              <a:t>-</a:t>
            </a:r>
            <a:r>
              <a:rPr lang="de-DE" dirty="0" err="1"/>
              <a:t>pays</a:t>
            </a:r>
            <a:r>
              <a:rPr lang="de-DE" dirty="0"/>
              <a:t>-Modell</a:t>
            </a:r>
          </a:p>
          <a:p>
            <a:pPr indent="0">
              <a:buNone/>
            </a:pPr>
            <a:endParaRPr lang="de-DE" dirty="0"/>
          </a:p>
        </p:txBody>
      </p:sp>
      <p:sp>
        <p:nvSpPr>
          <p:cNvPr id="3" name="Foliennummernplatzhalt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p:cNvSpPr>
            <a:spLocks noGrp="1"/>
          </p:cNvSpPr>
          <p:nvPr>
            <p:ph type="title"/>
          </p:nvPr>
        </p:nvSpPr>
        <p:spPr/>
        <p:txBody>
          <a:bodyPr/>
          <a:lstStyle/>
          <a:p>
            <a:r>
              <a:rPr lang="de-DE" dirty="0"/>
              <a:t>OA-Bücher</a:t>
            </a:r>
          </a:p>
        </p:txBody>
      </p:sp>
    </p:spTree>
    <p:extLst>
      <p:ext uri="{BB962C8B-B14F-4D97-AF65-F5344CB8AC3E}">
        <p14:creationId xmlns:p14="http://schemas.microsoft.com/office/powerpoint/2010/main" val="826352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696912"/>
          </a:xfrm>
          <a:prstGeom prst="rect">
            <a:avLst/>
          </a:prstGeom>
        </p:spPr>
        <p:txBody>
          <a:bodyPr/>
          <a:lstStyle/>
          <a:p>
            <a:r>
              <a:rPr lang="de-DE" dirty="0"/>
              <a:t>Wege zu Open Access</a:t>
            </a:r>
          </a:p>
        </p:txBody>
      </p:sp>
      <p:sp>
        <p:nvSpPr>
          <p:cNvPr id="3" name="Inhaltsplatzhalter 2"/>
          <p:cNvSpPr>
            <a:spLocks noGrp="1"/>
          </p:cNvSpPr>
          <p:nvPr>
            <p:ph sz="half" idx="1"/>
          </p:nvPr>
        </p:nvSpPr>
        <p:spPr>
          <a:xfrm>
            <a:off x="1775520" y="2198112"/>
            <a:ext cx="9601067" cy="4281516"/>
          </a:xfrm>
        </p:spPr>
        <p:txBody>
          <a:bodyPr>
            <a:normAutofit lnSpcReduction="10000"/>
          </a:bodyPr>
          <a:lstStyle/>
          <a:p>
            <a:pPr marL="285750" marR="9023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de-DE" sz="1100" b="1" i="0" u="none" strike="noStrike" kern="1200" cap="none" spc="0" normalizeH="0" baseline="0" noProof="0" dirty="0">
                <a:ln>
                  <a:noFill/>
                </a:ln>
                <a:solidFill>
                  <a:srgbClr val="FF9931"/>
                </a:solidFill>
                <a:effectLst/>
                <a:uLnTx/>
                <a:uFillTx/>
                <a:latin typeface="Verdana" panose="020B0604030504040204" pitchFamily="34" charset="0"/>
                <a:ea typeface="Verdana" panose="020B0604030504040204" pitchFamily="34" charset="0"/>
              </a:rPr>
              <a:t>Golden Road / Goldener Weg </a:t>
            </a:r>
            <a:endParaRPr kumimoji="0" lang="de-DE" sz="1100" b="0" i="0" u="none" strike="noStrike" kern="1200" cap="none" spc="0" normalizeH="0" baseline="0" noProof="0" dirty="0">
              <a:ln>
                <a:noFill/>
              </a:ln>
              <a:solidFill>
                <a:srgbClr val="FF9931"/>
              </a:solidFill>
              <a:effectLst/>
              <a:uLnTx/>
              <a:uFillTx/>
              <a:latin typeface="Verdana" panose="020B0604030504040204" pitchFamily="34" charset="0"/>
              <a:ea typeface="Verdana" panose="020B0604030504040204" pitchFamily="34" charset="0"/>
            </a:endParaRPr>
          </a:p>
          <a:p>
            <a:pPr marL="0" marR="9023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Die Erstveröffentlichung erfolgt als Open Access (engere </a:t>
            </a:r>
            <a:r>
              <a:rPr kumimoji="0" lang="de-DE" sz="11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Def</a:t>
            </a: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 in einem reinen OA-Medium)</a:t>
            </a:r>
            <a:b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b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„(Gold-)OA-Zeitschriften“ = reine OA-Zeitschriften, in denen alle Werke sofort mit Erscheinen OA sind</a:t>
            </a:r>
          </a:p>
          <a:p>
            <a:pPr marL="285750" marR="9023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endPar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285750" marR="9471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de-DE" sz="1100" b="1" i="0" u="none" strike="noStrike" kern="1200" cap="none" spc="0" normalizeH="0" baseline="0" noProof="0" dirty="0">
                <a:ln>
                  <a:noFill/>
                </a:ln>
                <a:solidFill>
                  <a:srgbClr val="316400"/>
                </a:solidFill>
                <a:effectLst/>
                <a:uLnTx/>
                <a:uFillTx/>
                <a:latin typeface="Verdana" panose="020B0604030504040204" pitchFamily="34" charset="0"/>
                <a:ea typeface="Verdana" panose="020B0604030504040204" pitchFamily="34" charset="0"/>
              </a:rPr>
              <a:t>Green Road / Grüner Weg / Zweitveröffentlichung</a:t>
            </a:r>
            <a:endPar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Die Erstveröffentlichung erfolgt NICHT als Open Access (also in einem Non-Open-Access-Medium). </a:t>
            </a:r>
            <a:b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b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Anschließend wird eine Version in einem institutionellen oder fachlichen Repositorium zweitveröffentlicht. </a:t>
            </a:r>
            <a:b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b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(abhängig von gesetzlichen Möglichkeiten oder Zugeständnissen des Verlags)</a:t>
            </a:r>
          </a:p>
          <a:p>
            <a:pPr marL="285750" marR="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endPar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de-DE" sz="11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rPr>
              <a:t>Hybrid</a:t>
            </a: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 </a:t>
            </a: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Publikation in einer Subskriptionszeitschrift und Wahl der kostenpflichtigen OA-Option </a:t>
            </a:r>
            <a:b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b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(eine Unterentwicklung von Goldenem Weg)</a:t>
            </a:r>
            <a:b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b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„hybride Zeitschriften“ = Subskriptionszeitschriften mit OA-Option (enthalten </a:t>
            </a:r>
            <a:r>
              <a:rPr kumimoji="0" lang="de-DE" sz="11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closed</a:t>
            </a: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-access-</a:t>
            </a:r>
            <a:r>
              <a:rPr kumimoji="0" lang="de-DE" sz="11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articles</a:t>
            </a: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 und OA-</a:t>
            </a:r>
            <a:r>
              <a:rPr kumimoji="0" lang="de-DE" sz="11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rPr>
              <a:t>articles</a:t>
            </a: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p>
          <a:p>
            <a:pPr marL="285750" marR="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endPar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de-DE" sz="1100" b="1" i="0" u="none" strike="noStrike" kern="1200" cap="none" spc="0" normalizeH="0" baseline="0" noProof="0" dirty="0">
                <a:ln>
                  <a:noFill/>
                </a:ln>
                <a:solidFill>
                  <a:srgbClr val="F79646">
                    <a:lumMod val="75000"/>
                  </a:srgbClr>
                </a:solidFill>
                <a:effectLst/>
                <a:uLnTx/>
                <a:uFillTx/>
                <a:latin typeface="Verdana" panose="020B0604030504040204" pitchFamily="34" charset="0"/>
                <a:ea typeface="Verdana" panose="020B0604030504040204" pitchFamily="34" charset="0"/>
              </a:rPr>
              <a:t>Bronze</a:t>
            </a: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Kostenfrei lesbar aber ohne Lizenz (kein richtiges „Open Access“)</a:t>
            </a:r>
          </a:p>
          <a:p>
            <a:pPr marL="285750" marR="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endPar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de-DE" sz="1100" b="1" i="0"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rPr>
              <a:t>Platin/Diamond</a:t>
            </a: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Publikation in einem reinen Open-Access-Medium, ohne Gebühren von Leser oder Autor. </a:t>
            </a: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(Unterart zu Goldenem Weg)</a:t>
            </a: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endParaRPr kumimoji="0" lang="de-DE"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de-DE" sz="1100" b="1" i="0" u="none" strike="noStrike" kern="1200" cap="none" spc="0" normalizeH="0" baseline="0" noProof="0" dirty="0">
                <a:ln>
                  <a:noFill/>
                </a:ln>
                <a:solidFill>
                  <a:srgbClr val="4BACC6">
                    <a:lumMod val="75000"/>
                  </a:srgbClr>
                </a:solidFill>
                <a:effectLst/>
                <a:uLnTx/>
                <a:uFillTx/>
                <a:latin typeface="Verdana" panose="020B0604030504040204" pitchFamily="34" charset="0"/>
                <a:ea typeface="Verdana" panose="020B0604030504040204" pitchFamily="34" charset="0"/>
              </a:rPr>
              <a:t>Verträge mit einzelnen Verlagen</a:t>
            </a:r>
          </a:p>
          <a:p>
            <a:endParaRPr lang="de-DE" b="1" dirty="0">
              <a:solidFill>
                <a:schemeClr val="accent5">
                  <a:lumMod val="75000"/>
                </a:schemeClr>
              </a:solidFill>
            </a:endParaRPr>
          </a:p>
        </p:txBody>
      </p:sp>
      <p:sp>
        <p:nvSpPr>
          <p:cNvPr id="4" name="Pfeil nach rechts 3"/>
          <p:cNvSpPr/>
          <p:nvPr/>
        </p:nvSpPr>
        <p:spPr>
          <a:xfrm>
            <a:off x="708720" y="2980266"/>
            <a:ext cx="1066800" cy="897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Foliennummernplatzhalt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7892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696912"/>
          </a:xfrm>
          <a:prstGeom prst="rect">
            <a:avLst/>
          </a:prstGeom>
        </p:spPr>
        <p:txBody>
          <a:bodyPr/>
          <a:lstStyle/>
          <a:p>
            <a:r>
              <a:rPr lang="de-DE" dirty="0"/>
              <a:t>Grüner Weg: fachliche und institutionelle Repositorien</a:t>
            </a:r>
          </a:p>
        </p:txBody>
      </p:sp>
      <p:sp>
        <p:nvSpPr>
          <p:cNvPr id="3" name="Inhaltsplatzhalter 2"/>
          <p:cNvSpPr>
            <a:spLocks noGrp="1"/>
          </p:cNvSpPr>
          <p:nvPr>
            <p:ph sz="half" idx="1"/>
          </p:nvPr>
        </p:nvSpPr>
        <p:spPr/>
        <p:txBody>
          <a:bodyPr/>
          <a:lstStyle/>
          <a:p>
            <a:pPr>
              <a:buNone/>
            </a:pPr>
            <a:r>
              <a:rPr lang="de-DE" dirty="0">
                <a:latin typeface="Verdana"/>
              </a:rPr>
              <a:t>Repositorien sind an Universitäten oder Forschungseinrichtungen betriebene Dokumentenserver, auf denen wissenschaftliche Materialien archiviert und weltweit entgeltfrei zugänglich gemacht werden.</a:t>
            </a:r>
            <a:endParaRPr lang="de-DE" dirty="0"/>
          </a:p>
          <a:p>
            <a:pPr indent="0">
              <a:buNone/>
            </a:pPr>
            <a:endParaRPr lang="de-DE" dirty="0"/>
          </a:p>
          <a:p>
            <a:pPr indent="0">
              <a:buNone/>
            </a:pPr>
            <a:r>
              <a:rPr lang="de-DE" dirty="0"/>
              <a:t>Übersichtsportale für </a:t>
            </a:r>
            <a:r>
              <a:rPr lang="de-DE" dirty="0" err="1"/>
              <a:t>Repositoren</a:t>
            </a:r>
            <a:r>
              <a:rPr lang="de-DE" dirty="0"/>
              <a:t>: </a:t>
            </a:r>
            <a:r>
              <a:rPr lang="de-DE" u="sng" dirty="0">
                <a:hlinkClick r:id="rId3"/>
              </a:rPr>
              <a:t>ROAR</a:t>
            </a:r>
            <a:r>
              <a:rPr lang="de-DE" u="sng" dirty="0"/>
              <a:t>, </a:t>
            </a:r>
            <a:r>
              <a:rPr lang="de-DE" u="sng" dirty="0" err="1">
                <a:hlinkClick r:id="rId4"/>
              </a:rPr>
              <a:t>OpenDOAR</a:t>
            </a:r>
            <a:r>
              <a:rPr lang="de-DE" u="sng" dirty="0"/>
              <a:t>, </a:t>
            </a:r>
            <a:r>
              <a:rPr lang="de-DE" u="sng" dirty="0">
                <a:hlinkClick r:id="rId5"/>
              </a:rPr>
              <a:t>DINI-Zertifikatsliste</a:t>
            </a:r>
            <a:endParaRPr lang="de-DE" u="sng" dirty="0"/>
          </a:p>
          <a:p>
            <a:pPr indent="0">
              <a:buNone/>
            </a:pPr>
            <a:endParaRPr lang="de-DE" u="sng" dirty="0"/>
          </a:p>
          <a:p>
            <a:pPr indent="0">
              <a:buNone/>
            </a:pPr>
            <a:endParaRPr lang="de-DE" u="sng" dirty="0"/>
          </a:p>
          <a:p>
            <a:pPr indent="0">
              <a:buNone/>
            </a:pPr>
            <a:r>
              <a:rPr lang="de-DE" dirty="0"/>
              <a:t>Beispiele:</a:t>
            </a:r>
          </a:p>
          <a:p>
            <a:pPr indent="0">
              <a:buNone/>
            </a:pPr>
            <a:endParaRPr lang="de-DE" dirty="0"/>
          </a:p>
          <a:p>
            <a:r>
              <a:rPr lang="de-DE" dirty="0"/>
              <a:t> fachliche Repositorien: </a:t>
            </a:r>
            <a:r>
              <a:rPr lang="de-DE" dirty="0">
                <a:hlinkClick r:id="rId6"/>
              </a:rPr>
              <a:t>arXiv</a:t>
            </a:r>
            <a:r>
              <a:rPr lang="de-DE" dirty="0"/>
              <a:t>, </a:t>
            </a:r>
            <a:r>
              <a:rPr lang="de-DE" dirty="0">
                <a:hlinkClick r:id="rId7"/>
              </a:rPr>
              <a:t>SSRN</a:t>
            </a:r>
            <a:r>
              <a:rPr lang="de-DE" dirty="0"/>
              <a:t> (kommerziell!), </a:t>
            </a:r>
            <a:r>
              <a:rPr lang="de-DE" dirty="0">
                <a:hlinkClick r:id="rId8"/>
              </a:rPr>
              <a:t>PubMedCentral</a:t>
            </a:r>
            <a:r>
              <a:rPr lang="de-DE" dirty="0"/>
              <a:t>, </a:t>
            </a:r>
            <a:r>
              <a:rPr lang="de-DE" dirty="0">
                <a:hlinkClick r:id="rId9"/>
              </a:rPr>
              <a:t>Europe </a:t>
            </a:r>
            <a:r>
              <a:rPr lang="de-DE" dirty="0" err="1">
                <a:hlinkClick r:id="rId9"/>
              </a:rPr>
              <a:t>PubMedCentral</a:t>
            </a:r>
            <a:r>
              <a:rPr lang="de-DE" dirty="0"/>
              <a:t>, </a:t>
            </a:r>
            <a:r>
              <a:rPr lang="de-DE" dirty="0">
                <a:hlinkClick r:id="rId10"/>
              </a:rPr>
              <a:t>ART-</a:t>
            </a:r>
            <a:r>
              <a:rPr lang="de-DE" dirty="0" err="1">
                <a:hlinkClick r:id="rId10"/>
              </a:rPr>
              <a:t>Dok</a:t>
            </a:r>
            <a:r>
              <a:rPr lang="de-DE" dirty="0"/>
              <a:t> </a:t>
            </a:r>
          </a:p>
          <a:p>
            <a:pPr indent="0">
              <a:buNone/>
            </a:pPr>
            <a:r>
              <a:rPr lang="de-DE" dirty="0">
                <a:hlinkClick r:id="rId10"/>
              </a:rPr>
              <a:t> </a:t>
            </a:r>
            <a:endParaRPr lang="de-DE" dirty="0"/>
          </a:p>
          <a:p>
            <a:r>
              <a:rPr lang="de-DE" dirty="0"/>
              <a:t> Institutionelles Repositorium: </a:t>
            </a:r>
            <a:r>
              <a:rPr lang="de-DE" dirty="0">
                <a:hlinkClick r:id="rId11"/>
              </a:rPr>
              <a:t>Publikationsserver der Universität Regensburg</a:t>
            </a:r>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356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sz="half" idx="1"/>
          </p:nvPr>
        </p:nvPicPr>
        <p:blipFill>
          <a:blip r:embed="rId3" cstate="print"/>
          <a:stretch>
            <a:fillRect/>
          </a:stretch>
        </p:blipFill>
        <p:spPr>
          <a:xfrm>
            <a:off x="3519055" y="0"/>
            <a:ext cx="8672945" cy="6802141"/>
          </a:xfrm>
          <a:prstGeom prst="rect">
            <a:avLst/>
          </a:prstGeom>
        </p:spPr>
      </p:pic>
      <p:sp>
        <p:nvSpPr>
          <p:cNvPr id="3" name="Foliennummernplatzhalt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itel 1"/>
          <p:cNvSpPr>
            <a:spLocks noGrp="1"/>
          </p:cNvSpPr>
          <p:nvPr>
            <p:ph type="title"/>
          </p:nvPr>
        </p:nvSpPr>
        <p:spPr>
          <a:xfrm>
            <a:off x="495840" y="3622607"/>
            <a:ext cx="3147905" cy="2237866"/>
          </a:xfrm>
          <a:prstGeom prst="rect">
            <a:avLst/>
          </a:prstGeom>
        </p:spPr>
        <p:txBody>
          <a:bodyPr/>
          <a:lstStyle/>
          <a:p>
            <a:r>
              <a:rPr lang="de-DE" dirty="0">
                <a:hlinkClick r:id="rId4"/>
              </a:rPr>
              <a:t>https://epub.uni-regensburg.de/</a:t>
            </a:r>
            <a:r>
              <a:rPr lang="de-DE" dirty="0"/>
              <a:t> </a:t>
            </a:r>
          </a:p>
        </p:txBody>
      </p:sp>
    </p:spTree>
    <p:extLst>
      <p:ext uri="{BB962C8B-B14F-4D97-AF65-F5344CB8AC3E}">
        <p14:creationId xmlns:p14="http://schemas.microsoft.com/office/powerpoint/2010/main" val="402657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lstStyle/>
          <a:p>
            <a:r>
              <a:rPr lang="de-DE" dirty="0"/>
              <a:t>Wissenschaftliches Publizieren heute</a:t>
            </a:r>
          </a:p>
        </p:txBody>
      </p:sp>
      <p:sp>
        <p:nvSpPr>
          <p:cNvPr id="3" name="Inhaltsplatzhalter 2"/>
          <p:cNvSpPr>
            <a:spLocks noGrp="1"/>
          </p:cNvSpPr>
          <p:nvPr>
            <p:ph sz="half" idx="1"/>
          </p:nvPr>
        </p:nvSpPr>
        <p:spPr>
          <a:xfrm>
            <a:off x="781050" y="2340000"/>
            <a:ext cx="10858500" cy="4032448"/>
          </a:xfrm>
        </p:spPr>
        <p:txBody>
          <a:bodyPr>
            <a:normAutofit lnSpcReduction="10000"/>
          </a:bodyPr>
          <a:lstStyle/>
          <a:p>
            <a:pPr marL="457200" lvl="0" indent="-457200">
              <a:spcAft>
                <a:spcPts val="800"/>
              </a:spcAft>
              <a:buNone/>
              <a:defRPr/>
            </a:pPr>
            <a:r>
              <a:rPr lang="de-DE" sz="1900" b="1" dirty="0">
                <a:solidFill>
                  <a:srgbClr val="A46674"/>
                </a:solidFill>
                <a:latin typeface="Verdana" pitchFamily="34" charset="0"/>
              </a:rPr>
              <a:t>Fakten</a:t>
            </a:r>
          </a:p>
          <a:p>
            <a:pPr marL="457200" indent="-457200">
              <a:spcAft>
                <a:spcPts val="800"/>
              </a:spcAft>
              <a:buFont typeface="+mj-lt"/>
              <a:buAutoNum type="arabicPeriod"/>
              <a:defRPr/>
            </a:pPr>
            <a:r>
              <a:rPr lang="de-DE" dirty="0">
                <a:solidFill>
                  <a:prstClr val="black"/>
                </a:solidFill>
              </a:rPr>
              <a:t>„Publish </a:t>
            </a:r>
            <a:r>
              <a:rPr lang="de-DE" dirty="0" err="1">
                <a:solidFill>
                  <a:prstClr val="black"/>
                </a:solidFill>
              </a:rPr>
              <a:t>or</a:t>
            </a:r>
            <a:r>
              <a:rPr lang="de-DE" dirty="0">
                <a:solidFill>
                  <a:prstClr val="black"/>
                </a:solidFill>
              </a:rPr>
              <a:t> </a:t>
            </a:r>
            <a:r>
              <a:rPr lang="de-DE" dirty="0" err="1">
                <a:solidFill>
                  <a:prstClr val="black"/>
                </a:solidFill>
              </a:rPr>
              <a:t>Perish</a:t>
            </a:r>
            <a:r>
              <a:rPr lang="de-DE" dirty="0">
                <a:solidFill>
                  <a:prstClr val="black"/>
                </a:solidFill>
              </a:rPr>
              <a:t>“ </a:t>
            </a:r>
            <a:r>
              <a:rPr lang="de-DE" dirty="0">
                <a:solidFill>
                  <a:prstClr val="black"/>
                </a:solidFill>
                <a:sym typeface="Wingdings" pitchFamily="2" charset="2"/>
              </a:rPr>
              <a:t> steigende Literaturproduktion</a:t>
            </a:r>
          </a:p>
          <a:p>
            <a:pPr marL="457200" indent="-457200">
              <a:spcAft>
                <a:spcPts val="800"/>
              </a:spcAft>
              <a:buFont typeface="+mj-lt"/>
              <a:buAutoNum type="arabicPeriod"/>
              <a:defRPr/>
            </a:pPr>
            <a:r>
              <a:rPr lang="de-DE" dirty="0">
                <a:solidFill>
                  <a:sysClr val="windowText" lastClr="000000"/>
                </a:solidFill>
                <a:latin typeface="Verdana" pitchFamily="34" charset="0"/>
              </a:rPr>
              <a:t>Orientierung am Journal Impact Faktor</a:t>
            </a:r>
          </a:p>
          <a:p>
            <a:pPr marL="457200" lvl="0" indent="-457200">
              <a:spcAft>
                <a:spcPts val="800"/>
              </a:spcAft>
              <a:buFont typeface="+mj-lt"/>
              <a:buAutoNum type="arabicPeriod"/>
              <a:defRPr/>
            </a:pPr>
            <a:r>
              <a:rPr lang="de-DE" dirty="0">
                <a:solidFill>
                  <a:sysClr val="windowText" lastClr="000000"/>
                </a:solidFill>
                <a:latin typeface="Verdana" pitchFamily="34" charset="0"/>
              </a:rPr>
              <a:t>Publikationskette nahezu ausschließlich elektronisch</a:t>
            </a:r>
            <a:r>
              <a:rPr lang="de-DE" dirty="0">
                <a:solidFill>
                  <a:prstClr val="black"/>
                </a:solidFill>
                <a:sym typeface="Wingdings" pitchFamily="2" charset="2"/>
              </a:rPr>
              <a:t>  steigende Literaturproduktion</a:t>
            </a:r>
            <a:endParaRPr lang="de-DE" dirty="0">
              <a:solidFill>
                <a:sysClr val="windowText" lastClr="000000"/>
              </a:solidFill>
              <a:latin typeface="Verdana" pitchFamily="34" charset="0"/>
            </a:endParaRPr>
          </a:p>
          <a:p>
            <a:pPr marL="457200" indent="-457200">
              <a:spcAft>
                <a:spcPts val="800"/>
              </a:spcAft>
              <a:buFont typeface="+mj-lt"/>
              <a:buAutoNum type="arabicPeriod"/>
              <a:defRPr/>
            </a:pPr>
            <a:r>
              <a:rPr lang="de-DE" dirty="0">
                <a:solidFill>
                  <a:sysClr val="windowText" lastClr="000000"/>
                </a:solidFill>
                <a:latin typeface="Verdana" pitchFamily="34" charset="0"/>
              </a:rPr>
              <a:t>selten Honorare für Autoren, stattdessen oft </a:t>
            </a:r>
            <a:r>
              <a:rPr lang="de-DE" dirty="0" err="1">
                <a:solidFill>
                  <a:sysClr val="windowText" lastClr="000000"/>
                </a:solidFill>
                <a:latin typeface="Verdana" pitchFamily="34" charset="0"/>
              </a:rPr>
              <a:t>Publication</a:t>
            </a:r>
            <a:r>
              <a:rPr lang="de-DE" dirty="0">
                <a:solidFill>
                  <a:sysClr val="windowText" lastClr="000000"/>
                </a:solidFill>
                <a:latin typeface="Verdana" pitchFamily="34" charset="0"/>
              </a:rPr>
              <a:t> </a:t>
            </a:r>
            <a:r>
              <a:rPr lang="de-DE" dirty="0" err="1">
                <a:solidFill>
                  <a:sysClr val="windowText" lastClr="000000"/>
                </a:solidFill>
                <a:latin typeface="Verdana" pitchFamily="34" charset="0"/>
              </a:rPr>
              <a:t>Charges</a:t>
            </a:r>
            <a:r>
              <a:rPr lang="de-DE" dirty="0">
                <a:solidFill>
                  <a:sysClr val="windowText" lastClr="000000"/>
                </a:solidFill>
                <a:latin typeface="Verdana" pitchFamily="34" charset="0"/>
              </a:rPr>
              <a:t> an den Verlag</a:t>
            </a:r>
          </a:p>
          <a:p>
            <a:pPr marL="457200" indent="-457200">
              <a:spcAft>
                <a:spcPts val="800"/>
              </a:spcAft>
              <a:buFont typeface="+mj-lt"/>
              <a:buAutoNum type="arabicPeriod"/>
              <a:defRPr/>
            </a:pPr>
            <a:r>
              <a:rPr lang="de-DE" dirty="0">
                <a:solidFill>
                  <a:sysClr val="windowText" lastClr="000000"/>
                </a:solidFill>
              </a:rPr>
              <a:t>Abtretung sämtlicher Rechte an Verlage</a:t>
            </a:r>
          </a:p>
          <a:p>
            <a:pPr marL="457200" indent="-457200">
              <a:spcAft>
                <a:spcPts val="800"/>
              </a:spcAft>
              <a:buFont typeface="+mj-lt"/>
              <a:buAutoNum type="arabicPeriod"/>
              <a:defRPr/>
            </a:pPr>
            <a:r>
              <a:rPr lang="de-DE" dirty="0">
                <a:solidFill>
                  <a:sysClr val="windowText" lastClr="000000"/>
                </a:solidFill>
              </a:rPr>
              <a:t>„</a:t>
            </a:r>
            <a:r>
              <a:rPr lang="de-DE" dirty="0">
                <a:solidFill>
                  <a:prstClr val="black"/>
                </a:solidFill>
              </a:rPr>
              <a:t>Zeitschriftenkrise“: </a:t>
            </a:r>
            <a:r>
              <a:rPr lang="de-DE" dirty="0">
                <a:solidFill>
                  <a:sysClr val="windowText" lastClr="000000"/>
                </a:solidFill>
              </a:rPr>
              <a:t>Zeitschriftenpreise sind für Bibliotheken nicht mehr aufzubringen </a:t>
            </a:r>
          </a:p>
          <a:p>
            <a:pPr marL="457200" indent="-457200">
              <a:spcAft>
                <a:spcPts val="800"/>
              </a:spcAft>
              <a:buFont typeface="+mj-lt"/>
              <a:buAutoNum type="arabicPeriod"/>
              <a:defRPr/>
            </a:pPr>
            <a:r>
              <a:rPr lang="de-DE" dirty="0">
                <a:solidFill>
                  <a:prstClr val="black"/>
                </a:solidFill>
                <a:latin typeface="Verdana" pitchFamily="34" charset="0"/>
              </a:rPr>
              <a:t>Zugriff der Wissenschaftler auf die selbst produzierten Artikel wird dadurch zunehmend erschwert</a:t>
            </a:r>
          </a:p>
        </p:txBody>
      </p:sp>
      <p:sp>
        <p:nvSpPr>
          <p:cNvPr id="4" name="Foliennummernplatzhalter 3"/>
          <p:cNvSpPr>
            <a:spLocks noGrp="1"/>
          </p:cNvSpPr>
          <p:nvPr>
            <p:ph type="sldNum" sz="quarter" idx="10"/>
          </p:nvPr>
        </p:nvSpPr>
        <p:spPr/>
        <p:txBody>
          <a:bodyPr/>
          <a:lstStyle/>
          <a:p>
            <a:fld id="{4216277B-9607-44BE-A1ED-4FEAE3E992E7}" type="slidenum">
              <a:rPr lang="de-DE" smtClean="0"/>
              <a:pPr/>
              <a:t>5</a:t>
            </a:fld>
            <a:endParaRPr lang="de-DE" dirty="0"/>
          </a:p>
        </p:txBody>
      </p:sp>
    </p:spTree>
    <p:extLst>
      <p:ext uri="{BB962C8B-B14F-4D97-AF65-F5344CB8AC3E}">
        <p14:creationId xmlns:p14="http://schemas.microsoft.com/office/powerpoint/2010/main" val="633770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696912"/>
          </a:xfrm>
          <a:prstGeom prst="rect">
            <a:avLst/>
          </a:prstGeom>
        </p:spPr>
        <p:txBody>
          <a:bodyPr/>
          <a:lstStyle/>
          <a:p>
            <a:r>
              <a:rPr lang="de-DE" dirty="0"/>
              <a:t>Vorteile von Publikationen auf dem Publikationsserver der Universität Regensburg</a:t>
            </a:r>
          </a:p>
        </p:txBody>
      </p:sp>
      <p:pic>
        <p:nvPicPr>
          <p:cNvPr id="6" name="Picture 3"/>
          <p:cNvPicPr>
            <a:picLocks noChangeAspect="1" noChangeArrowheads="1"/>
          </p:cNvPicPr>
          <p:nvPr/>
        </p:nvPicPr>
        <p:blipFill>
          <a:blip r:embed="rId3" cstate="print"/>
          <a:srcRect/>
          <a:stretch>
            <a:fillRect/>
          </a:stretch>
        </p:blipFill>
        <p:spPr bwMode="auto">
          <a:xfrm>
            <a:off x="8349247" y="1962080"/>
            <a:ext cx="3265906" cy="1471646"/>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l="7799"/>
          <a:stretch>
            <a:fillRect/>
          </a:stretch>
        </p:blipFill>
        <p:spPr bwMode="auto">
          <a:xfrm>
            <a:off x="4946093" y="2957689"/>
            <a:ext cx="6399241" cy="3341511"/>
          </a:xfrm>
          <a:prstGeom prst="rect">
            <a:avLst/>
          </a:prstGeom>
          <a:noFill/>
          <a:ln w="9525">
            <a:noFill/>
            <a:miter lim="800000"/>
            <a:headEnd/>
            <a:tailEnd/>
          </a:ln>
        </p:spPr>
      </p:pic>
      <p:sp>
        <p:nvSpPr>
          <p:cNvPr id="3" name="Inhaltsplatzhalter 2"/>
          <p:cNvSpPr>
            <a:spLocks noGrp="1"/>
          </p:cNvSpPr>
          <p:nvPr>
            <p:ph sz="half" idx="1"/>
          </p:nvPr>
        </p:nvSpPr>
        <p:spPr>
          <a:xfrm>
            <a:off x="1681992" y="2457898"/>
            <a:ext cx="3465741" cy="3960440"/>
          </a:xfrm>
        </p:spPr>
        <p:txBody>
          <a:bodyPr/>
          <a:lstStyle/>
          <a:p>
            <a:pPr defTabSz="360363"/>
            <a:r>
              <a:rPr lang="de-DE" dirty="0"/>
              <a:t>Einfach zugänglich und 	gut sichtbar</a:t>
            </a:r>
          </a:p>
          <a:p>
            <a:endParaRPr lang="de-DE" dirty="0"/>
          </a:p>
          <a:p>
            <a:r>
              <a:rPr lang="de-DE" dirty="0"/>
              <a:t>Langfristig gespeichert</a:t>
            </a:r>
          </a:p>
          <a:p>
            <a:endParaRPr lang="de-DE" dirty="0"/>
          </a:p>
          <a:p>
            <a:r>
              <a:rPr lang="de-DE" dirty="0"/>
              <a:t>Geprüftes Repositorium</a:t>
            </a:r>
          </a:p>
          <a:p>
            <a:endParaRPr lang="de-DE" dirty="0"/>
          </a:p>
          <a:p>
            <a:pPr marL="360363" indent="-360363" defTabSz="360363"/>
            <a:r>
              <a:rPr lang="de-DE" dirty="0"/>
              <a:t>Stabil adressiert und zitierfähig (URN bzw. DOI)</a:t>
            </a:r>
          </a:p>
          <a:p>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913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3"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696912"/>
          </a:xfrm>
          <a:prstGeom prst="rect">
            <a:avLst/>
          </a:prstGeom>
        </p:spPr>
        <p:txBody>
          <a:bodyPr/>
          <a:lstStyle/>
          <a:p>
            <a:r>
              <a:rPr lang="de-DE" dirty="0"/>
              <a:t>Vorteile von Publikationen auf dem Publikationsserver der Universität Regensburg</a:t>
            </a:r>
          </a:p>
        </p:txBody>
      </p:sp>
      <p:pic>
        <p:nvPicPr>
          <p:cNvPr id="5" name="Grafik 4"/>
          <p:cNvPicPr>
            <a:picLocks noChangeAspect="1"/>
          </p:cNvPicPr>
          <p:nvPr/>
        </p:nvPicPr>
        <p:blipFill>
          <a:blip r:embed="rId3" cstate="print"/>
          <a:stretch>
            <a:fillRect/>
          </a:stretch>
        </p:blipFill>
        <p:spPr>
          <a:xfrm>
            <a:off x="6752147" y="2421255"/>
            <a:ext cx="5549228" cy="4547581"/>
          </a:xfrm>
          <a:prstGeom prst="rect">
            <a:avLst/>
          </a:prstGeom>
        </p:spPr>
      </p:pic>
      <p:sp>
        <p:nvSpPr>
          <p:cNvPr id="3" name="Inhaltsplatzhalter 2"/>
          <p:cNvSpPr>
            <a:spLocks noGrp="1"/>
          </p:cNvSpPr>
          <p:nvPr>
            <p:ph sz="half" idx="1"/>
          </p:nvPr>
        </p:nvSpPr>
        <p:spPr>
          <a:xfrm>
            <a:off x="1681992" y="2457898"/>
            <a:ext cx="5052915" cy="3960440"/>
          </a:xfrm>
        </p:spPr>
        <p:txBody>
          <a:bodyPr>
            <a:normAutofit/>
          </a:bodyPr>
          <a:lstStyle/>
          <a:p>
            <a:r>
              <a:rPr lang="de-DE" dirty="0"/>
              <a:t>Einträge kostenlos und schnell erstellt</a:t>
            </a:r>
          </a:p>
          <a:p>
            <a:endParaRPr lang="de-DE" dirty="0"/>
          </a:p>
          <a:p>
            <a:r>
              <a:rPr lang="de-DE" dirty="0"/>
              <a:t>Import von Metadaten</a:t>
            </a:r>
          </a:p>
          <a:p>
            <a:endParaRPr lang="de-DE" dirty="0"/>
          </a:p>
          <a:p>
            <a:r>
              <a:rPr lang="de-DE" dirty="0"/>
              <a:t>Erstellen eigener Publikationslisten</a:t>
            </a:r>
          </a:p>
          <a:p>
            <a:endParaRPr lang="de-DE" dirty="0"/>
          </a:p>
          <a:p>
            <a:r>
              <a:rPr lang="de-DE" dirty="0"/>
              <a:t>Export auf Lehrstuhl-Homepage</a:t>
            </a:r>
          </a:p>
          <a:p>
            <a:endParaRPr lang="de-DE" dirty="0"/>
          </a:p>
          <a:p>
            <a:r>
              <a:rPr lang="de-DE" dirty="0"/>
              <a:t>Export für Literaturverwaltung</a:t>
            </a:r>
          </a:p>
          <a:p>
            <a:endParaRPr lang="de-DE" dirty="0"/>
          </a:p>
          <a:p>
            <a:pPr defTabSz="360363"/>
            <a:r>
              <a:rPr lang="de-DE" dirty="0"/>
              <a:t>Austausch mit ORCID und darüber mit 	weiteren Plattformen</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388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696912"/>
          </a:xfrm>
          <a:prstGeom prst="rect">
            <a:avLst/>
          </a:prstGeom>
        </p:spPr>
        <p:txBody>
          <a:bodyPr/>
          <a:lstStyle/>
          <a:p>
            <a:r>
              <a:rPr lang="de-DE" dirty="0"/>
              <a:t>Vorteile von Publikationen auf dem Publikationsserver der Universität Regensburg</a:t>
            </a:r>
          </a:p>
        </p:txBody>
      </p:sp>
      <p:sp>
        <p:nvSpPr>
          <p:cNvPr id="3" name="Inhaltsplatzhalter 2"/>
          <p:cNvSpPr>
            <a:spLocks noGrp="1"/>
          </p:cNvSpPr>
          <p:nvPr>
            <p:ph sz="half" idx="1"/>
          </p:nvPr>
        </p:nvSpPr>
        <p:spPr>
          <a:xfrm>
            <a:off x="1681992" y="2457898"/>
            <a:ext cx="5052915" cy="3960440"/>
          </a:xfrm>
        </p:spPr>
        <p:txBody>
          <a:bodyPr/>
          <a:lstStyle/>
          <a:p>
            <a:r>
              <a:rPr lang="de-DE" dirty="0"/>
              <a:t>Einbindung digitaler Materialien </a:t>
            </a:r>
          </a:p>
          <a:p>
            <a:endParaRPr lang="de-DE" dirty="0"/>
          </a:p>
          <a:p>
            <a:r>
              <a:rPr lang="de-DE" dirty="0"/>
              <a:t>Verknüpfung mit Forschungsdaten</a:t>
            </a:r>
          </a:p>
          <a:p>
            <a:endParaRPr lang="de-DE" dirty="0"/>
          </a:p>
          <a:p>
            <a:r>
              <a:rPr lang="de-DE" dirty="0"/>
              <a:t>Neue Versionen</a:t>
            </a:r>
          </a:p>
          <a:p>
            <a:pPr>
              <a:buNone/>
            </a:pPr>
            <a:endParaRPr lang="de-DE" dirty="0"/>
          </a:p>
          <a:p>
            <a:r>
              <a:rPr lang="de-DE" dirty="0"/>
              <a:t>Auch ohne Volltext möglich</a:t>
            </a:r>
          </a:p>
          <a:p>
            <a:endParaRPr lang="de-DE" dirty="0"/>
          </a:p>
          <a:p>
            <a:r>
              <a:rPr lang="de-DE" dirty="0"/>
              <a:t>Veröffentlichung von Schriftenreihen</a:t>
            </a:r>
          </a:p>
          <a:p>
            <a:endParaRPr lang="de-DE" dirty="0"/>
          </a:p>
          <a:p>
            <a:r>
              <a:rPr lang="de-DE" dirty="0"/>
              <a:t>Downloadstatistik</a:t>
            </a:r>
          </a:p>
          <a:p>
            <a:endParaRPr lang="de-DE" dirty="0"/>
          </a:p>
          <a:p>
            <a:r>
              <a:rPr lang="de-DE" dirty="0"/>
              <a:t>Abonnements, RSS-Feeds</a:t>
            </a:r>
          </a:p>
          <a:p>
            <a:endParaRPr lang="de-DE" dirty="0"/>
          </a:p>
          <a:p>
            <a:endParaRPr lang="de-DE" dirty="0"/>
          </a:p>
        </p:txBody>
      </p:sp>
      <p:pic>
        <p:nvPicPr>
          <p:cNvPr id="8" name="Grafik 7"/>
          <p:cNvPicPr>
            <a:picLocks noChangeAspect="1"/>
          </p:cNvPicPr>
          <p:nvPr/>
        </p:nvPicPr>
        <p:blipFill>
          <a:blip r:embed="rId3" cstate="print"/>
          <a:stretch>
            <a:fillRect/>
          </a:stretch>
        </p:blipFill>
        <p:spPr>
          <a:xfrm>
            <a:off x="6752147" y="2421255"/>
            <a:ext cx="4608120" cy="3776345"/>
          </a:xfrm>
          <a:prstGeom prst="rect">
            <a:avLst/>
          </a:prstGeom>
        </p:spPr>
      </p:pic>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130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38BD568-31F0-4F88-83D8-A524861EEF72}"/>
              </a:ext>
            </a:extLst>
          </p:cNvPr>
          <p:cNvSpPr>
            <a:spLocks noGrp="1"/>
          </p:cNvSpPr>
          <p:nvPr>
            <p:ph type="sldNum" sz="quarter" idx="10"/>
          </p:nvPr>
        </p:nvSpPr>
        <p:spPr/>
        <p:txBody>
          <a:bodyPr/>
          <a:lstStyle/>
          <a:p>
            <a:fld id="{4216277B-9607-44BE-A1ED-4FEAE3E992E7}" type="slidenum">
              <a:rPr lang="de-DE" smtClean="0"/>
              <a:pPr/>
              <a:t>53</a:t>
            </a:fld>
            <a:endParaRPr lang="de-DE"/>
          </a:p>
        </p:txBody>
      </p:sp>
      <p:pic>
        <p:nvPicPr>
          <p:cNvPr id="8" name="Grafik 7">
            <a:extLst>
              <a:ext uri="{FF2B5EF4-FFF2-40B4-BE49-F238E27FC236}">
                <a16:creationId xmlns:a16="http://schemas.microsoft.com/office/drawing/2014/main" id="{1A2C02BA-02F3-4F97-96BA-0D32322A3971}"/>
              </a:ext>
            </a:extLst>
          </p:cNvPr>
          <p:cNvPicPr>
            <a:picLocks noChangeAspect="1"/>
          </p:cNvPicPr>
          <p:nvPr/>
        </p:nvPicPr>
        <p:blipFill>
          <a:blip r:embed="rId3"/>
          <a:stretch>
            <a:fillRect/>
          </a:stretch>
        </p:blipFill>
        <p:spPr>
          <a:xfrm>
            <a:off x="-1" y="0"/>
            <a:ext cx="8742811" cy="6356351"/>
          </a:xfrm>
          <a:prstGeom prst="rect">
            <a:avLst/>
          </a:prstGeom>
        </p:spPr>
      </p:pic>
      <p:sp>
        <p:nvSpPr>
          <p:cNvPr id="10" name="Textfeld 9">
            <a:extLst>
              <a:ext uri="{FF2B5EF4-FFF2-40B4-BE49-F238E27FC236}">
                <a16:creationId xmlns:a16="http://schemas.microsoft.com/office/drawing/2014/main" id="{6539F1FA-80A2-454A-A1D0-20F9C4DA11AB}"/>
              </a:ext>
            </a:extLst>
          </p:cNvPr>
          <p:cNvSpPr txBox="1"/>
          <p:nvPr/>
        </p:nvSpPr>
        <p:spPr>
          <a:xfrm>
            <a:off x="4364736" y="6207514"/>
            <a:ext cx="3791712" cy="369332"/>
          </a:xfrm>
          <a:prstGeom prst="rect">
            <a:avLst/>
          </a:prstGeom>
          <a:noFill/>
        </p:spPr>
        <p:txBody>
          <a:bodyPr wrap="square" rtlCol="0">
            <a:spAutoFit/>
          </a:bodyPr>
          <a:lstStyle/>
          <a:p>
            <a:r>
              <a:rPr lang="de-DE" dirty="0">
                <a:hlinkClick r:id="rId4"/>
              </a:rPr>
              <a:t>https://epub.uni-regensburg.de/help/</a:t>
            </a:r>
            <a:r>
              <a:rPr lang="de-DE" dirty="0"/>
              <a:t> </a:t>
            </a:r>
          </a:p>
        </p:txBody>
      </p:sp>
      <p:pic>
        <p:nvPicPr>
          <p:cNvPr id="7" name="Grafik 6">
            <a:extLst>
              <a:ext uri="{FF2B5EF4-FFF2-40B4-BE49-F238E27FC236}">
                <a16:creationId xmlns:a16="http://schemas.microsoft.com/office/drawing/2014/main" id="{AFD891EC-1B91-48A1-9036-87FEC21B564A}"/>
              </a:ext>
            </a:extLst>
          </p:cNvPr>
          <p:cNvPicPr>
            <a:picLocks noChangeAspect="1"/>
          </p:cNvPicPr>
          <p:nvPr/>
        </p:nvPicPr>
        <p:blipFill>
          <a:blip r:embed="rId5"/>
          <a:stretch>
            <a:fillRect/>
          </a:stretch>
        </p:blipFill>
        <p:spPr>
          <a:xfrm>
            <a:off x="8656101" y="0"/>
            <a:ext cx="3520758" cy="6858000"/>
          </a:xfrm>
          <a:prstGeom prst="rect">
            <a:avLst/>
          </a:prstGeom>
        </p:spPr>
      </p:pic>
    </p:spTree>
    <p:extLst>
      <p:ext uri="{BB962C8B-B14F-4D97-AF65-F5344CB8AC3E}">
        <p14:creationId xmlns:p14="http://schemas.microsoft.com/office/powerpoint/2010/main" val="12580710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696912"/>
          </a:xfrm>
          <a:prstGeom prst="rect">
            <a:avLst/>
          </a:prstGeom>
        </p:spPr>
        <p:txBody>
          <a:bodyPr/>
          <a:lstStyle/>
          <a:p>
            <a:r>
              <a:rPr lang="de-DE" dirty="0"/>
              <a:t>Recherche nach Open-Access-Dokumenten</a:t>
            </a:r>
          </a:p>
        </p:txBody>
      </p:sp>
      <p:pic>
        <p:nvPicPr>
          <p:cNvPr id="3074" name="Picture 2"/>
          <p:cNvPicPr>
            <a:picLocks noGrp="1" noChangeAspect="1" noChangeArrowheads="1"/>
          </p:cNvPicPr>
          <p:nvPr>
            <p:ph sz="half" idx="1"/>
          </p:nvPr>
        </p:nvPicPr>
        <p:blipFill>
          <a:blip r:embed="rId3" cstate="print"/>
          <a:srcRect/>
          <a:stretch>
            <a:fillRect/>
          </a:stretch>
        </p:blipFill>
        <p:spPr bwMode="auto">
          <a:xfrm>
            <a:off x="4685794" y="3404564"/>
            <a:ext cx="2468442" cy="606091"/>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505129" y="2290875"/>
            <a:ext cx="1071423" cy="867988"/>
          </a:xfrm>
          <a:prstGeom prst="rect">
            <a:avLst/>
          </a:prstGeom>
          <a:noFill/>
          <a:ln w="9525">
            <a:noFill/>
            <a:miter lim="800000"/>
            <a:headEnd/>
            <a:tailEnd/>
          </a:ln>
        </p:spPr>
      </p:pic>
      <p:sp>
        <p:nvSpPr>
          <p:cNvPr id="7" name="Rechteck 6"/>
          <p:cNvSpPr/>
          <p:nvPr/>
        </p:nvSpPr>
        <p:spPr>
          <a:xfrm>
            <a:off x="604526" y="2169823"/>
            <a:ext cx="301101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www.openaire.eu/search/find</a:t>
            </a:r>
          </a:p>
        </p:txBody>
      </p:sp>
      <p:sp>
        <p:nvSpPr>
          <p:cNvPr id="8" name="Rechteck 7"/>
          <p:cNvSpPr/>
          <p:nvPr/>
        </p:nvSpPr>
        <p:spPr>
          <a:xfrm>
            <a:off x="4753197" y="4010655"/>
            <a:ext cx="239847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https://base-search.net</a:t>
            </a:r>
          </a:p>
        </p:txBody>
      </p:sp>
      <p:pic>
        <p:nvPicPr>
          <p:cNvPr id="3077" name="Picture 5"/>
          <p:cNvPicPr>
            <a:picLocks noChangeAspect="1" noChangeArrowheads="1"/>
          </p:cNvPicPr>
          <p:nvPr/>
        </p:nvPicPr>
        <p:blipFill>
          <a:blip r:embed="rId5" cstate="print"/>
          <a:srcRect/>
          <a:stretch>
            <a:fillRect/>
          </a:stretch>
        </p:blipFill>
        <p:spPr bwMode="auto">
          <a:xfrm>
            <a:off x="4671820" y="4818403"/>
            <a:ext cx="2118005" cy="403680"/>
          </a:xfrm>
          <a:prstGeom prst="rect">
            <a:avLst/>
          </a:prstGeom>
          <a:noFill/>
          <a:ln w="9525">
            <a:noFill/>
            <a:miter lim="800000"/>
            <a:headEnd/>
            <a:tailEnd/>
          </a:ln>
        </p:spPr>
      </p:pic>
      <p:sp>
        <p:nvSpPr>
          <p:cNvPr id="10" name="Rechteck 9"/>
          <p:cNvSpPr/>
          <p:nvPr/>
        </p:nvSpPr>
        <p:spPr>
          <a:xfrm>
            <a:off x="4671820" y="5185184"/>
            <a:ext cx="25382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https://scholar.google.de</a:t>
            </a:r>
          </a:p>
        </p:txBody>
      </p:sp>
      <p:pic>
        <p:nvPicPr>
          <p:cNvPr id="3078" name="Picture 6"/>
          <p:cNvPicPr>
            <a:picLocks noChangeAspect="1" noChangeArrowheads="1"/>
          </p:cNvPicPr>
          <p:nvPr/>
        </p:nvPicPr>
        <p:blipFill>
          <a:blip r:embed="rId6" cstate="print"/>
          <a:srcRect/>
          <a:stretch>
            <a:fillRect/>
          </a:stretch>
        </p:blipFill>
        <p:spPr bwMode="auto">
          <a:xfrm>
            <a:off x="9470772" y="2393726"/>
            <a:ext cx="2223103" cy="541920"/>
          </a:xfrm>
          <a:prstGeom prst="rect">
            <a:avLst/>
          </a:prstGeom>
          <a:noFill/>
          <a:ln w="9525">
            <a:noFill/>
            <a:miter lim="800000"/>
            <a:headEnd/>
            <a:tailEnd/>
          </a:ln>
        </p:spPr>
      </p:pic>
      <p:sp>
        <p:nvSpPr>
          <p:cNvPr id="12" name="Rechteck 11"/>
          <p:cNvSpPr/>
          <p:nvPr/>
        </p:nvSpPr>
        <p:spPr>
          <a:xfrm>
            <a:off x="9687218" y="2862622"/>
            <a:ext cx="168180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https://doaj.org</a:t>
            </a:r>
          </a:p>
        </p:txBody>
      </p:sp>
      <p:sp>
        <p:nvSpPr>
          <p:cNvPr id="13" name="Rechteck 12"/>
          <p:cNvSpPr/>
          <p:nvPr/>
        </p:nvSpPr>
        <p:spPr>
          <a:xfrm>
            <a:off x="4285638" y="6068039"/>
            <a:ext cx="22508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Diverse Suchmaschinen</a:t>
            </a:r>
          </a:p>
        </p:txBody>
      </p:sp>
      <p:sp>
        <p:nvSpPr>
          <p:cNvPr id="14" name="Rechteck 13"/>
          <p:cNvSpPr/>
          <p:nvPr/>
        </p:nvSpPr>
        <p:spPr>
          <a:xfrm>
            <a:off x="7000369" y="6033185"/>
            <a:ext cx="199256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Teilweise Bibliothekskataloge</a:t>
            </a:r>
          </a:p>
        </p:txBody>
      </p:sp>
      <p:pic>
        <p:nvPicPr>
          <p:cNvPr id="4098" name="Picture 2"/>
          <p:cNvPicPr>
            <a:picLocks noChangeAspect="1" noChangeArrowheads="1"/>
          </p:cNvPicPr>
          <p:nvPr/>
        </p:nvPicPr>
        <p:blipFill>
          <a:blip r:embed="rId7" cstate="print"/>
          <a:srcRect/>
          <a:stretch>
            <a:fillRect/>
          </a:stretch>
        </p:blipFill>
        <p:spPr bwMode="auto">
          <a:xfrm>
            <a:off x="4685794" y="2217704"/>
            <a:ext cx="2314575" cy="438150"/>
          </a:xfrm>
          <a:prstGeom prst="rect">
            <a:avLst/>
          </a:prstGeom>
          <a:noFill/>
          <a:ln w="9525">
            <a:noFill/>
            <a:miter lim="800000"/>
            <a:headEnd/>
            <a:tailEnd/>
          </a:ln>
        </p:spPr>
      </p:pic>
      <p:sp>
        <p:nvSpPr>
          <p:cNvPr id="15" name="Textfeld 14"/>
          <p:cNvSpPr txBox="1"/>
          <p:nvPr/>
        </p:nvSpPr>
        <p:spPr>
          <a:xfrm>
            <a:off x="4241259" y="2684833"/>
            <a:ext cx="33268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https://academic.microsoft.com</a:t>
            </a:r>
          </a:p>
        </p:txBody>
      </p:sp>
      <p:pic>
        <p:nvPicPr>
          <p:cNvPr id="4099" name="Picture 3"/>
          <p:cNvPicPr>
            <a:picLocks noChangeAspect="1" noChangeArrowheads="1"/>
          </p:cNvPicPr>
          <p:nvPr/>
        </p:nvPicPr>
        <p:blipFill>
          <a:blip r:embed="rId8" cstate="print"/>
          <a:srcRect/>
          <a:stretch>
            <a:fillRect/>
          </a:stretch>
        </p:blipFill>
        <p:spPr bwMode="auto">
          <a:xfrm>
            <a:off x="9470772" y="3742262"/>
            <a:ext cx="1992567" cy="644303"/>
          </a:xfrm>
          <a:prstGeom prst="rect">
            <a:avLst/>
          </a:prstGeom>
          <a:noFill/>
          <a:ln w="9525">
            <a:noFill/>
            <a:miter lim="800000"/>
            <a:headEnd/>
            <a:tailEnd/>
          </a:ln>
        </p:spPr>
      </p:pic>
      <p:pic>
        <p:nvPicPr>
          <p:cNvPr id="4100" name="Picture 4"/>
          <p:cNvPicPr>
            <a:picLocks noChangeAspect="1" noChangeArrowheads="1"/>
          </p:cNvPicPr>
          <p:nvPr/>
        </p:nvPicPr>
        <p:blipFill>
          <a:blip r:embed="rId9" cstate="print"/>
          <a:srcRect/>
          <a:stretch>
            <a:fillRect/>
          </a:stretch>
        </p:blipFill>
        <p:spPr bwMode="auto">
          <a:xfrm>
            <a:off x="10890269" y="5165094"/>
            <a:ext cx="727345" cy="1100715"/>
          </a:xfrm>
          <a:prstGeom prst="rect">
            <a:avLst/>
          </a:prstGeom>
          <a:noFill/>
          <a:ln w="9525">
            <a:noFill/>
            <a:miter lim="800000"/>
            <a:headEnd/>
            <a:tailEnd/>
          </a:ln>
        </p:spPr>
      </p:pic>
      <p:sp>
        <p:nvSpPr>
          <p:cNvPr id="17" name="Textfeld 16"/>
          <p:cNvSpPr txBox="1"/>
          <p:nvPr/>
        </p:nvSpPr>
        <p:spPr>
          <a:xfrm>
            <a:off x="9470772" y="5397760"/>
            <a:ext cx="19925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https://openaccessbutton.org</a:t>
            </a:r>
          </a:p>
        </p:txBody>
      </p:sp>
      <p:sp>
        <p:nvSpPr>
          <p:cNvPr id="18" name="Textfeld 17"/>
          <p:cNvSpPr txBox="1"/>
          <p:nvPr/>
        </p:nvSpPr>
        <p:spPr>
          <a:xfrm>
            <a:off x="9358007" y="4435812"/>
            <a:ext cx="21789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http://unpaywall.org</a:t>
            </a:r>
          </a:p>
        </p:txBody>
      </p:sp>
      <p:sp>
        <p:nvSpPr>
          <p:cNvPr id="3" name="Foliennummernplatzhalt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Grafik 3"/>
          <p:cNvPicPr>
            <a:picLocks noChangeAspect="1"/>
          </p:cNvPicPr>
          <p:nvPr/>
        </p:nvPicPr>
        <p:blipFill>
          <a:blip r:embed="rId10"/>
          <a:stretch>
            <a:fillRect/>
          </a:stretch>
        </p:blipFill>
        <p:spPr>
          <a:xfrm>
            <a:off x="1945334" y="3685222"/>
            <a:ext cx="1501281" cy="2427071"/>
          </a:xfrm>
          <a:prstGeom prst="rect">
            <a:avLst/>
          </a:prstGeom>
        </p:spPr>
      </p:pic>
      <p:pic>
        <p:nvPicPr>
          <p:cNvPr id="5" name="Grafik 4"/>
          <p:cNvPicPr>
            <a:picLocks noChangeAspect="1"/>
          </p:cNvPicPr>
          <p:nvPr/>
        </p:nvPicPr>
        <p:blipFill>
          <a:blip r:embed="rId11"/>
          <a:stretch>
            <a:fillRect/>
          </a:stretch>
        </p:blipFill>
        <p:spPr>
          <a:xfrm>
            <a:off x="446381" y="6039449"/>
            <a:ext cx="2802208" cy="616003"/>
          </a:xfrm>
          <a:prstGeom prst="rect">
            <a:avLst/>
          </a:prstGeom>
        </p:spPr>
      </p:pic>
      <p:sp>
        <p:nvSpPr>
          <p:cNvPr id="6" name="Textfeld 5">
            <a:extLst>
              <a:ext uri="{FF2B5EF4-FFF2-40B4-BE49-F238E27FC236}">
                <a16:creationId xmlns:a16="http://schemas.microsoft.com/office/drawing/2014/main" id="{4E229FD1-4FC0-46A0-9CDC-C344EC3B8DA1}"/>
              </a:ext>
            </a:extLst>
          </p:cNvPr>
          <p:cNvSpPr txBox="1"/>
          <p:nvPr/>
        </p:nvSpPr>
        <p:spPr>
          <a:xfrm>
            <a:off x="445524" y="5109855"/>
            <a:ext cx="129353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https://kvk.bibliothek.kit.edu</a:t>
            </a:r>
          </a:p>
        </p:txBody>
      </p:sp>
    </p:spTree>
    <p:extLst>
      <p:ext uri="{BB962C8B-B14F-4D97-AF65-F5344CB8AC3E}">
        <p14:creationId xmlns:p14="http://schemas.microsoft.com/office/powerpoint/2010/main" val="21264434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EBAD897-54F4-4E4F-ACF0-D9CB1206B913}"/>
              </a:ext>
            </a:extLst>
          </p:cNvPr>
          <p:cNvSpPr>
            <a:spLocks noGrp="1"/>
          </p:cNvSpPr>
          <p:nvPr>
            <p:ph sz="half" idx="1"/>
          </p:nvPr>
        </p:nvSpPr>
        <p:spPr/>
        <p:txBody>
          <a:bodyPr/>
          <a:lstStyle/>
          <a:p>
            <a:pPr>
              <a:buFont typeface="+mj-lt"/>
              <a:buAutoNum type="arabicPeriod"/>
            </a:pPr>
            <a:r>
              <a:rPr lang="de-DE" dirty="0"/>
              <a:t>Von den Verlagen eingeräumte Möglichkeiten zur Zweitveröffentlichung</a:t>
            </a:r>
          </a:p>
          <a:p>
            <a:pPr>
              <a:buFont typeface="+mj-lt"/>
              <a:buAutoNum type="arabicPeriod"/>
            </a:pPr>
            <a:endParaRPr lang="de-DE" dirty="0"/>
          </a:p>
          <a:p>
            <a:pPr>
              <a:buFont typeface="+mj-lt"/>
              <a:buAutoNum type="arabicPeriod"/>
            </a:pPr>
            <a:endParaRPr lang="de-DE" dirty="0"/>
          </a:p>
          <a:p>
            <a:pPr>
              <a:buFont typeface="+mj-lt"/>
              <a:buAutoNum type="arabicPeriod"/>
            </a:pPr>
            <a:r>
              <a:rPr lang="de-DE" dirty="0"/>
              <a:t>Gesetzliche Möglichkeiten zur Zweitveröffentlichung</a:t>
            </a:r>
          </a:p>
          <a:p>
            <a:pPr>
              <a:buFont typeface="+mj-lt"/>
              <a:buAutoNum type="arabicPeriod"/>
            </a:pPr>
            <a:endParaRPr lang="de-DE" dirty="0"/>
          </a:p>
          <a:p>
            <a:pPr>
              <a:buFont typeface="+mj-lt"/>
              <a:buAutoNum type="arabicPeriod"/>
            </a:pPr>
            <a:endParaRPr lang="de-DE" dirty="0"/>
          </a:p>
          <a:p>
            <a:pPr>
              <a:buFont typeface="+mj-lt"/>
              <a:buAutoNum type="arabicPeriod"/>
            </a:pPr>
            <a:r>
              <a:rPr lang="de-DE" dirty="0"/>
              <a:t>Creative Commons als Standardlizenzen für Open-Access-Publikationen</a:t>
            </a:r>
          </a:p>
          <a:p>
            <a:pPr>
              <a:buFont typeface="+mj-lt"/>
              <a:buAutoNum type="arabicPeriod"/>
            </a:pPr>
            <a:endParaRPr lang="de-DE" dirty="0"/>
          </a:p>
          <a:p>
            <a:pPr>
              <a:buFont typeface="+mj-lt"/>
              <a:buAutoNum type="arabicPeriod"/>
            </a:pPr>
            <a:endParaRPr lang="de-DE" dirty="0"/>
          </a:p>
          <a:p>
            <a:endParaRPr lang="de-DE" dirty="0"/>
          </a:p>
        </p:txBody>
      </p:sp>
      <p:sp>
        <p:nvSpPr>
          <p:cNvPr id="3" name="Foliennummernplatzhalter 2">
            <a:extLst>
              <a:ext uri="{FF2B5EF4-FFF2-40B4-BE49-F238E27FC236}">
                <a16:creationId xmlns:a16="http://schemas.microsoft.com/office/drawing/2014/main" id="{4C34CC37-E9ED-4FC8-A1C0-F83966AFF05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a:extLst>
              <a:ext uri="{FF2B5EF4-FFF2-40B4-BE49-F238E27FC236}">
                <a16:creationId xmlns:a16="http://schemas.microsoft.com/office/drawing/2014/main" id="{76E533E6-67CB-4367-BA9F-F5303505D108}"/>
              </a:ext>
            </a:extLst>
          </p:cNvPr>
          <p:cNvSpPr>
            <a:spLocks noGrp="1"/>
          </p:cNvSpPr>
          <p:nvPr>
            <p:ph type="title"/>
          </p:nvPr>
        </p:nvSpPr>
        <p:spPr/>
        <p:txBody>
          <a:bodyPr/>
          <a:lstStyle/>
          <a:p>
            <a:r>
              <a:rPr lang="de-DE" dirty="0"/>
              <a:t>3. Teil:</a:t>
            </a:r>
            <a:br>
              <a:rPr lang="de-DE" dirty="0"/>
            </a:br>
            <a:r>
              <a:rPr lang="de-DE" dirty="0"/>
              <a:t>Rechtliches</a:t>
            </a:r>
          </a:p>
        </p:txBody>
      </p:sp>
    </p:spTree>
    <p:extLst>
      <p:ext uri="{BB962C8B-B14F-4D97-AF65-F5344CB8AC3E}">
        <p14:creationId xmlns:p14="http://schemas.microsoft.com/office/powerpoint/2010/main" val="1321951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1348693" y="1886640"/>
            <a:ext cx="3103301" cy="2025392"/>
          </a:xfrm>
        </p:spPr>
        <p:txBody>
          <a:bodyPr>
            <a:normAutofit/>
          </a:bodyPr>
          <a:lstStyle/>
          <a:p>
            <a:pPr algn="ctr"/>
            <a:r>
              <a:rPr lang="de-DE" dirty="0"/>
              <a:t>schützt persönliche geistige Schöpfungen</a:t>
            </a:r>
          </a:p>
          <a:p>
            <a:pPr algn="ctr"/>
            <a:endParaRPr lang="de-DE" dirty="0"/>
          </a:p>
          <a:p>
            <a:pPr algn="ctr"/>
            <a:endParaRPr lang="de-DE" dirty="0"/>
          </a:p>
          <a:p>
            <a:pPr algn="ctr"/>
            <a:r>
              <a:rPr lang="de-DE" dirty="0"/>
              <a:t>Persönlichkeitsrechte + Verwertungsrechte</a:t>
            </a:r>
          </a:p>
        </p:txBody>
      </p:sp>
      <p:sp>
        <p:nvSpPr>
          <p:cNvPr id="3" name="Titel 2"/>
          <p:cNvSpPr>
            <a:spLocks noGrp="1"/>
          </p:cNvSpPr>
          <p:nvPr>
            <p:ph type="title"/>
          </p:nvPr>
        </p:nvSpPr>
        <p:spPr/>
        <p:txBody>
          <a:bodyPr/>
          <a:lstStyle/>
          <a:p>
            <a:r>
              <a:rPr lang="de-DE" dirty="0"/>
              <a:t>Urheberrecht</a:t>
            </a:r>
          </a:p>
        </p:txBody>
      </p:sp>
      <p:pic>
        <p:nvPicPr>
          <p:cNvPr id="2051" name="Picture 3"/>
          <p:cNvPicPr>
            <a:picLocks noChangeAspect="1" noChangeArrowheads="1"/>
          </p:cNvPicPr>
          <p:nvPr/>
        </p:nvPicPr>
        <p:blipFill>
          <a:blip r:embed="rId3" cstate="print"/>
          <a:srcRect/>
          <a:stretch>
            <a:fillRect/>
          </a:stretch>
        </p:blipFill>
        <p:spPr bwMode="auto">
          <a:xfrm>
            <a:off x="4451995" y="1612232"/>
            <a:ext cx="7042174" cy="4475748"/>
          </a:xfrm>
          <a:prstGeom prst="rect">
            <a:avLst/>
          </a:prstGeom>
          <a:noFill/>
          <a:ln w="9525">
            <a:noFill/>
            <a:miter lim="800000"/>
            <a:headEnd/>
            <a:tailEnd/>
          </a:ln>
        </p:spPr>
      </p:pic>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feld 4">
            <a:extLst>
              <a:ext uri="{FF2B5EF4-FFF2-40B4-BE49-F238E27FC236}">
                <a16:creationId xmlns:a16="http://schemas.microsoft.com/office/drawing/2014/main" id="{762DD0E9-B36B-4917-9962-6A26A934A850}"/>
              </a:ext>
            </a:extLst>
          </p:cNvPr>
          <p:cNvSpPr txBox="1"/>
          <p:nvPr/>
        </p:nvSpPr>
        <p:spPr>
          <a:xfrm>
            <a:off x="4596063" y="6180667"/>
            <a:ext cx="53649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hlinkClick r:id="rId4"/>
              </a:rPr>
              <a:t>https://www.gesetze-im-internet.de/urhg/</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Textfeld 5">
            <a:extLst>
              <a:ext uri="{FF2B5EF4-FFF2-40B4-BE49-F238E27FC236}">
                <a16:creationId xmlns:a16="http://schemas.microsoft.com/office/drawing/2014/main" id="{DDF299CA-20AF-4D5E-8CD7-DC2564361CE1}"/>
              </a:ext>
            </a:extLst>
          </p:cNvPr>
          <p:cNvSpPr txBox="1"/>
          <p:nvPr/>
        </p:nvSpPr>
        <p:spPr>
          <a:xfrm>
            <a:off x="1420728" y="4518422"/>
            <a:ext cx="2676475"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Ausschließliche Nutzungsrechte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Einfaches Nutzungsrecht</a:t>
            </a:r>
          </a:p>
        </p:txBody>
      </p:sp>
      <p:sp>
        <p:nvSpPr>
          <p:cNvPr id="10" name="Pfeil: nach rechts 9">
            <a:extLst>
              <a:ext uri="{FF2B5EF4-FFF2-40B4-BE49-F238E27FC236}">
                <a16:creationId xmlns:a16="http://schemas.microsoft.com/office/drawing/2014/main" id="{6EA187C7-8AFF-4B1D-9D2C-0FCE3C45E33E}"/>
              </a:ext>
            </a:extLst>
          </p:cNvPr>
          <p:cNvSpPr/>
          <p:nvPr/>
        </p:nvSpPr>
        <p:spPr>
          <a:xfrm rot="16200000">
            <a:off x="2476023" y="5144754"/>
            <a:ext cx="432080" cy="421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Pfeil: nach rechts 12">
            <a:extLst>
              <a:ext uri="{FF2B5EF4-FFF2-40B4-BE49-F238E27FC236}">
                <a16:creationId xmlns:a16="http://schemas.microsoft.com/office/drawing/2014/main" id="{FE473E7F-1186-49C7-8528-4A9092B79294}"/>
              </a:ext>
            </a:extLst>
          </p:cNvPr>
          <p:cNvSpPr/>
          <p:nvPr/>
        </p:nvSpPr>
        <p:spPr>
          <a:xfrm rot="5400000">
            <a:off x="2476021" y="5388517"/>
            <a:ext cx="432081" cy="421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696912"/>
          </a:xfrm>
          <a:prstGeom prst="rect">
            <a:avLst/>
          </a:prstGeom>
        </p:spPr>
        <p:txBody>
          <a:bodyPr/>
          <a:lstStyle/>
          <a:p>
            <a:r>
              <a:rPr lang="de-DE" dirty="0"/>
              <a:t>Erlauben Verlage eine Zweitveröffentlichung?</a:t>
            </a:r>
          </a:p>
        </p:txBody>
      </p:sp>
      <p:sp>
        <p:nvSpPr>
          <p:cNvPr id="3" name="Inhaltsplatzhalter 2"/>
          <p:cNvSpPr>
            <a:spLocks noGrp="1"/>
          </p:cNvSpPr>
          <p:nvPr>
            <p:ph sz="half" idx="1"/>
          </p:nvPr>
        </p:nvSpPr>
        <p:spPr/>
        <p:txBody>
          <a:bodyPr>
            <a:noAutofit/>
          </a:bodyPr>
          <a:lstStyle/>
          <a:p>
            <a:r>
              <a:rPr lang="de-DE" dirty="0"/>
              <a:t>Monographien: individuelle Vertragsgestaltung</a:t>
            </a:r>
          </a:p>
          <a:p>
            <a:endParaRPr lang="de-DE" dirty="0"/>
          </a:p>
          <a:p>
            <a:endParaRPr lang="de-DE" dirty="0"/>
          </a:p>
          <a:p>
            <a:r>
              <a:rPr lang="de-DE" dirty="0"/>
              <a:t>Zeitschriftenartikel: </a:t>
            </a:r>
          </a:p>
          <a:p>
            <a:pPr lvl="1">
              <a:buFont typeface="Arial" panose="020B0604020202020204" pitchFamily="34" charset="0"/>
              <a:buChar char="•"/>
            </a:pPr>
            <a:r>
              <a:rPr lang="de-DE" dirty="0">
                <a:ea typeface="Verdana" pitchFamily="34" charset="0"/>
                <a:cs typeface="Verdana" pitchFamily="34" charset="0"/>
              </a:rPr>
              <a:t>Standardverträge der Verlage: Meist Übertragung ausschließlicher Nutzungsrechte </a:t>
            </a:r>
          </a:p>
          <a:p>
            <a:pPr lvl="1">
              <a:buFont typeface="Arial" panose="020B0604020202020204" pitchFamily="34" charset="0"/>
              <a:buChar char="•"/>
            </a:pPr>
            <a:endParaRPr lang="de-DE" dirty="0">
              <a:ea typeface="Verdana" pitchFamily="34" charset="0"/>
              <a:cs typeface="Verdana" pitchFamily="34" charset="0"/>
            </a:endParaRPr>
          </a:p>
          <a:p>
            <a:pPr lvl="1">
              <a:buFont typeface="Arial" panose="020B0604020202020204" pitchFamily="34" charset="0"/>
              <a:buChar char="•"/>
            </a:pPr>
            <a:r>
              <a:rPr lang="de-DE" dirty="0">
                <a:ea typeface="Verdana" pitchFamily="34" charset="0"/>
                <a:cs typeface="Verdana" pitchFamily="34" charset="0"/>
              </a:rPr>
              <a:t>Änderungen der Standardverträge schwierig, evtl. mit Vertragszusatz</a:t>
            </a:r>
          </a:p>
          <a:p>
            <a:pPr lvl="1">
              <a:buFont typeface="Arial" panose="020B0604020202020204" pitchFamily="34" charset="0"/>
              <a:buChar char="•"/>
            </a:pPr>
            <a:endParaRPr lang="de-DE" dirty="0">
              <a:ea typeface="Verdana" pitchFamily="34" charset="0"/>
              <a:cs typeface="Verdana" pitchFamily="34" charset="0"/>
            </a:endParaRPr>
          </a:p>
          <a:p>
            <a:pPr lvl="1">
              <a:buFont typeface="Arial" panose="020B0604020202020204" pitchFamily="34" charset="0"/>
              <a:buChar char="•"/>
            </a:pPr>
            <a:r>
              <a:rPr lang="de-DE" dirty="0">
                <a:ea typeface="Verdana" pitchFamily="34" charset="0"/>
                <a:cs typeface="Verdana" pitchFamily="34" charset="0"/>
              </a:rPr>
              <a:t>Aber: 80% der Verlage* erlauben Archivierung in irgendeiner Form, siehe</a:t>
            </a:r>
          </a:p>
          <a:p>
            <a:pPr lvl="1"/>
            <a:endParaRPr lang="de-DE" dirty="0"/>
          </a:p>
          <a:p>
            <a:pPr lvl="1"/>
            <a:r>
              <a:rPr lang="de-DE" dirty="0">
                <a:sym typeface="Wingdings" panose="05000000000000000000" pitchFamily="2" charset="2"/>
              </a:rPr>
              <a:t>                                    </a:t>
            </a:r>
          </a:p>
          <a:p>
            <a:pPr lvl="1"/>
            <a:r>
              <a:rPr lang="de-DE" dirty="0">
                <a:sym typeface="Wingdings" panose="05000000000000000000" pitchFamily="2" charset="2"/>
              </a:rPr>
              <a:t>				 </a:t>
            </a:r>
            <a:endParaRPr lang="de-DE" dirty="0"/>
          </a:p>
          <a:p>
            <a:pPr lvl="1"/>
            <a:endParaRPr lang="de-DE" dirty="0"/>
          </a:p>
          <a:p>
            <a:pPr lvl="1"/>
            <a:endParaRPr lang="de-DE" dirty="0"/>
          </a:p>
          <a:p>
            <a:pPr lvl="1"/>
            <a:endParaRPr lang="de-DE" dirty="0"/>
          </a:p>
          <a:p>
            <a:pPr lvl="1"/>
            <a:r>
              <a:rPr lang="de-DE" dirty="0"/>
              <a:t>* Laut </a:t>
            </a:r>
            <a:r>
              <a:rPr lang="de-DE" dirty="0">
                <a:hlinkClick r:id="rId3"/>
              </a:rPr>
              <a:t>www.sherpa.ac.uk/romeo/statistics.php</a:t>
            </a:r>
            <a:r>
              <a:rPr lang="de-DE" dirty="0"/>
              <a:t> </a:t>
            </a:r>
          </a:p>
          <a:p>
            <a:pPr lvl="1"/>
            <a:endParaRPr lang="de-DE" dirty="0"/>
          </a:p>
        </p:txBody>
      </p:sp>
      <p:pic>
        <p:nvPicPr>
          <p:cNvPr id="5" name="Grafik 4"/>
          <p:cNvPicPr>
            <a:picLocks noChangeAspect="1"/>
          </p:cNvPicPr>
          <p:nvPr/>
        </p:nvPicPr>
        <p:blipFill>
          <a:blip r:embed="rId4" cstate="print"/>
          <a:stretch>
            <a:fillRect/>
          </a:stretch>
        </p:blipFill>
        <p:spPr>
          <a:xfrm>
            <a:off x="5526229" y="4778003"/>
            <a:ext cx="3305175" cy="762000"/>
          </a:xfrm>
          <a:prstGeom prst="rect">
            <a:avLst/>
          </a:prstGeom>
        </p:spPr>
      </p:pic>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5948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1" y="1501200"/>
            <a:ext cx="4829752" cy="2424414"/>
          </a:xfrm>
          <a:prstGeom prst="rect">
            <a:avLst/>
          </a:prstGeom>
        </p:spPr>
        <p:txBody>
          <a:bodyPr/>
          <a:lstStyle/>
          <a:p>
            <a:r>
              <a:rPr lang="de-DE" dirty="0"/>
              <a:t>Überblick Bedingungen einer Zeitschrift zur Zweitveröffentlichung</a:t>
            </a:r>
            <a:br>
              <a:rPr lang="de-DE" dirty="0"/>
            </a:br>
            <a:r>
              <a:rPr lang="de-DE" dirty="0"/>
              <a:t>von Aufsätzen:</a:t>
            </a:r>
            <a:br>
              <a:rPr lang="de-DE" dirty="0"/>
            </a:br>
            <a:br>
              <a:rPr lang="de-DE" dirty="0"/>
            </a:br>
            <a:r>
              <a:rPr lang="de-DE" dirty="0"/>
              <a:t> SHERPA/</a:t>
            </a:r>
            <a:r>
              <a:rPr lang="de-DE" dirty="0" err="1"/>
              <a:t>RoMEO</a:t>
            </a:r>
            <a:endParaRPr lang="de-DE" dirty="0"/>
          </a:p>
        </p:txBody>
      </p:sp>
      <p:sp>
        <p:nvSpPr>
          <p:cNvPr id="3" name="Inhaltsplatzhalter 2"/>
          <p:cNvSpPr>
            <a:spLocks noGrp="1"/>
          </p:cNvSpPr>
          <p:nvPr>
            <p:ph sz="half" idx="1"/>
          </p:nvPr>
        </p:nvSpPr>
        <p:spPr>
          <a:xfrm>
            <a:off x="1775520" y="5356800"/>
            <a:ext cx="3994659" cy="834449"/>
          </a:xfrm>
        </p:spPr>
        <p:txBody>
          <a:bodyPr/>
          <a:lstStyle/>
          <a:p>
            <a:endParaRPr lang="de-DE" dirty="0"/>
          </a:p>
          <a:p>
            <a:pPr indent="0" algn="ctr">
              <a:buNone/>
            </a:pPr>
            <a:r>
              <a:rPr lang="de-DE" dirty="0">
                <a:hlinkClick r:id="rId3"/>
              </a:rPr>
              <a:t>https://v2.sherpa.ac.uk/romeo/</a:t>
            </a:r>
            <a:r>
              <a:rPr lang="de-DE" dirty="0"/>
              <a:t> </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Grafik 4">
            <a:extLst>
              <a:ext uri="{FF2B5EF4-FFF2-40B4-BE49-F238E27FC236}">
                <a16:creationId xmlns:a16="http://schemas.microsoft.com/office/drawing/2014/main" id="{A85BECD5-9B1F-4E09-8ED9-9C30F2AAF127}"/>
              </a:ext>
            </a:extLst>
          </p:cNvPr>
          <p:cNvPicPr>
            <a:picLocks noChangeAspect="1"/>
          </p:cNvPicPr>
          <p:nvPr/>
        </p:nvPicPr>
        <p:blipFill>
          <a:blip r:embed="rId4"/>
          <a:stretch>
            <a:fillRect/>
          </a:stretch>
        </p:blipFill>
        <p:spPr>
          <a:xfrm>
            <a:off x="6066295" y="0"/>
            <a:ext cx="6125705" cy="6858000"/>
          </a:xfrm>
          <a:prstGeom prst="rect">
            <a:avLst/>
          </a:prstGeom>
        </p:spPr>
      </p:pic>
    </p:spTree>
    <p:extLst>
      <p:ext uri="{BB962C8B-B14F-4D97-AF65-F5344CB8AC3E}">
        <p14:creationId xmlns:p14="http://schemas.microsoft.com/office/powerpoint/2010/main" val="10297587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696912"/>
          </a:xfrm>
          <a:prstGeom prst="rect">
            <a:avLst/>
          </a:prstGeom>
        </p:spPr>
        <p:txBody>
          <a:bodyPr/>
          <a:lstStyle/>
          <a:p>
            <a:r>
              <a:rPr lang="de-DE" dirty="0"/>
              <a:t>Unterschiede </a:t>
            </a:r>
            <a:r>
              <a:rPr lang="de-DE" dirty="0" err="1"/>
              <a:t>preprint</a:t>
            </a:r>
            <a:r>
              <a:rPr lang="de-DE" dirty="0"/>
              <a:t> – </a:t>
            </a:r>
            <a:r>
              <a:rPr lang="de-DE" dirty="0" err="1"/>
              <a:t>postprint</a:t>
            </a:r>
            <a:r>
              <a:rPr lang="de-DE" dirty="0"/>
              <a:t> – </a:t>
            </a:r>
            <a:r>
              <a:rPr lang="de-DE" dirty="0" err="1"/>
              <a:t>publisher‘s</a:t>
            </a:r>
            <a:r>
              <a:rPr lang="de-DE" dirty="0"/>
              <a:t> </a:t>
            </a:r>
            <a:r>
              <a:rPr lang="de-DE" dirty="0" err="1"/>
              <a:t>version</a:t>
            </a:r>
            <a:endParaRPr lang="de-DE" dirty="0"/>
          </a:p>
        </p:txBody>
      </p:sp>
      <p:sp>
        <p:nvSpPr>
          <p:cNvPr id="3" name="Inhaltsplatzhalter 2"/>
          <p:cNvSpPr>
            <a:spLocks noGrp="1"/>
          </p:cNvSpPr>
          <p:nvPr>
            <p:ph sz="half" idx="1"/>
          </p:nvPr>
        </p:nvSpPr>
        <p:spPr/>
        <p:txBody>
          <a:bodyPr/>
          <a:lstStyle/>
          <a:p>
            <a:endParaRPr lang="de-DE" dirty="0">
              <a:hlinkClick r:id="" action="ppaction://noaction"/>
            </a:endParaRPr>
          </a:p>
          <a:p>
            <a:endParaRPr lang="de-DE" dirty="0">
              <a:hlinkClick r:id="" action="ppaction://noaction"/>
            </a:endParaRPr>
          </a:p>
          <a:p>
            <a:endParaRPr lang="de-DE" dirty="0">
              <a:hlinkClick r:id="" action="ppaction://noaction"/>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Grafik 5">
            <a:extLst>
              <a:ext uri="{FF2B5EF4-FFF2-40B4-BE49-F238E27FC236}">
                <a16:creationId xmlns:a16="http://schemas.microsoft.com/office/drawing/2014/main" id="{8078CFB1-67E5-AEC0-12E5-C866E6DA9396}"/>
              </a:ext>
            </a:extLst>
          </p:cNvPr>
          <p:cNvPicPr>
            <a:picLocks noChangeAspect="1"/>
          </p:cNvPicPr>
          <p:nvPr/>
        </p:nvPicPr>
        <p:blipFill>
          <a:blip r:embed="rId3"/>
          <a:stretch>
            <a:fillRect/>
          </a:stretch>
        </p:blipFill>
        <p:spPr>
          <a:xfrm>
            <a:off x="2272093" y="2198112"/>
            <a:ext cx="7647814" cy="4257673"/>
          </a:xfrm>
          <a:prstGeom prst="rect">
            <a:avLst/>
          </a:prstGeom>
        </p:spPr>
      </p:pic>
      <p:sp>
        <p:nvSpPr>
          <p:cNvPr id="7" name="Textfeld 6">
            <a:extLst>
              <a:ext uri="{FF2B5EF4-FFF2-40B4-BE49-F238E27FC236}">
                <a16:creationId xmlns:a16="http://schemas.microsoft.com/office/drawing/2014/main" id="{34F13E53-F156-8EAC-1840-AE66545CEE76}"/>
              </a:ext>
            </a:extLst>
          </p:cNvPr>
          <p:cNvSpPr txBox="1"/>
          <p:nvPr/>
        </p:nvSpPr>
        <p:spPr>
          <a:xfrm>
            <a:off x="10261600" y="3759200"/>
            <a:ext cx="829733" cy="1323439"/>
          </a:xfrm>
          <a:prstGeom prst="rect">
            <a:avLst/>
          </a:prstGeom>
          <a:noFill/>
        </p:spPr>
        <p:txBody>
          <a:bodyPr wrap="square" rtlCol="0">
            <a:spAutoFit/>
          </a:bodyPr>
          <a:lstStyle/>
          <a:p>
            <a:pPr algn="l"/>
            <a:endParaRPr lang="de-DE" sz="800" b="0" i="0" u="none" strike="noStrike" baseline="0" dirty="0">
              <a:solidFill>
                <a:srgbClr val="000000"/>
              </a:solidFill>
              <a:latin typeface="Calibri" panose="020F0502020204030204" pitchFamily="34" charset="0"/>
            </a:endParaRPr>
          </a:p>
          <a:p>
            <a:r>
              <a:rPr lang="de-DE" sz="800" b="0" i="0" u="none" strike="noStrike" baseline="0" dirty="0">
                <a:solidFill>
                  <a:srgbClr val="000000"/>
                </a:solidFill>
                <a:latin typeface="Calibri" panose="020F0502020204030204" pitchFamily="34" charset="0"/>
              </a:rPr>
              <a:t> </a:t>
            </a:r>
            <a:r>
              <a:rPr lang="de-DE" sz="800" b="1" i="0" u="none" strike="noStrike" baseline="0" dirty="0">
                <a:solidFill>
                  <a:srgbClr val="1B5FC5"/>
                </a:solidFill>
                <a:latin typeface="Calibri" panose="020F0502020204030204" pitchFamily="34" charset="0"/>
              </a:rPr>
              <a:t>Horizon Europe Open Science </a:t>
            </a:r>
            <a:r>
              <a:rPr lang="de-DE" sz="800" b="1" i="0" u="none" strike="noStrike" baseline="0" dirty="0" err="1">
                <a:solidFill>
                  <a:srgbClr val="1B5FC5"/>
                </a:solidFill>
                <a:latin typeface="Calibri" panose="020F0502020204030204" pitchFamily="34" charset="0"/>
              </a:rPr>
              <a:t>requirements</a:t>
            </a:r>
            <a:r>
              <a:rPr lang="de-DE" sz="800" b="1" i="0" u="none" strike="noStrike" baseline="0" dirty="0">
                <a:solidFill>
                  <a:srgbClr val="1B5FC5"/>
                </a:solidFill>
                <a:latin typeface="Calibri" panose="020F0502020204030204" pitchFamily="34" charset="0"/>
              </a:rPr>
              <a:t> in </a:t>
            </a:r>
            <a:r>
              <a:rPr lang="de-DE" sz="800" b="1" i="0" u="none" strike="noStrike" baseline="0" dirty="0" err="1">
                <a:solidFill>
                  <a:srgbClr val="1B5FC5"/>
                </a:solidFill>
                <a:latin typeface="Calibri" panose="020F0502020204030204" pitchFamily="34" charset="0"/>
              </a:rPr>
              <a:t>practice</a:t>
            </a:r>
            <a:r>
              <a:rPr lang="de-DE" sz="800" b="1" i="0" u="none" strike="noStrike" baseline="0">
                <a:solidFill>
                  <a:srgbClr val="1B5FC5"/>
                </a:solidFill>
                <a:latin typeface="Calibri" panose="020F0502020204030204" pitchFamily="34" charset="0"/>
              </a:rPr>
              <a:t> AUS: </a:t>
            </a:r>
            <a:r>
              <a:rPr lang="de-DE" sz="800" b="1" i="0" u="none" strike="noStrike" baseline="0">
                <a:solidFill>
                  <a:srgbClr val="1B5FC5"/>
                </a:solidFill>
                <a:latin typeface="Calibri" panose="020F0502020204030204" pitchFamily="34" charset="0"/>
                <a:hlinkClick r:id="rId4"/>
              </a:rPr>
              <a:t>https://zenodo.org/record/6641829</a:t>
            </a:r>
            <a:r>
              <a:rPr lang="de-DE" sz="800" b="1" i="0" u="none" strike="noStrike" baseline="0">
                <a:solidFill>
                  <a:srgbClr val="1B5FC5"/>
                </a:solidFill>
                <a:latin typeface="Calibri" panose="020F0502020204030204" pitchFamily="34" charset="0"/>
              </a:rPr>
              <a:t> </a:t>
            </a:r>
            <a:endParaRPr lang="de-DE" sz="800" dirty="0"/>
          </a:p>
        </p:txBody>
      </p:sp>
    </p:spTree>
    <p:extLst>
      <p:ext uri="{BB962C8B-B14F-4D97-AF65-F5344CB8AC3E}">
        <p14:creationId xmlns:p14="http://schemas.microsoft.com/office/powerpoint/2010/main" val="3657173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lstStyle/>
          <a:p>
            <a:r>
              <a:rPr lang="de-DE" dirty="0"/>
              <a:t>Exkurs: Journal Impact </a:t>
            </a:r>
            <a:r>
              <a:rPr lang="de-DE" dirty="0" err="1"/>
              <a:t>Factor</a:t>
            </a:r>
            <a:r>
              <a:rPr lang="de-DE" dirty="0"/>
              <a:t> (JIF)</a:t>
            </a:r>
          </a:p>
        </p:txBody>
      </p:sp>
      <p:sp>
        <p:nvSpPr>
          <p:cNvPr id="3" name="Inhaltsplatzhalter 2"/>
          <p:cNvSpPr>
            <a:spLocks noGrp="1"/>
          </p:cNvSpPr>
          <p:nvPr>
            <p:ph sz="half" idx="1"/>
          </p:nvPr>
        </p:nvSpPr>
        <p:spPr>
          <a:xfrm>
            <a:off x="1775520" y="2438400"/>
            <a:ext cx="8922960" cy="3934048"/>
          </a:xfrm>
        </p:spPr>
        <p:txBody>
          <a:bodyPr>
            <a:normAutofit fontScale="92500" lnSpcReduction="10000"/>
          </a:bodyPr>
          <a:lstStyle/>
          <a:p>
            <a:r>
              <a:rPr lang="de-DE" sz="2000" dirty="0" err="1">
                <a:solidFill>
                  <a:srgbClr val="A46674"/>
                </a:solidFill>
              </a:rPr>
              <a:t>Def</a:t>
            </a:r>
            <a:r>
              <a:rPr lang="de-DE" sz="2000" dirty="0">
                <a:solidFill>
                  <a:srgbClr val="A46674"/>
                </a:solidFill>
              </a:rPr>
              <a:t>.: </a:t>
            </a:r>
            <a:r>
              <a:rPr lang="de-DE" sz="2000" dirty="0"/>
              <a:t>Häufigkeit der Zitate auf einen „</a:t>
            </a:r>
            <a:r>
              <a:rPr lang="en-GB" sz="2000" dirty="0" err="1"/>
              <a:t>durchschnittlichen</a:t>
            </a:r>
            <a:r>
              <a:rPr lang="en-GB" sz="2000" dirty="0"/>
              <a:t> </a:t>
            </a:r>
            <a:r>
              <a:rPr lang="en-GB" sz="2000" dirty="0" err="1"/>
              <a:t>Artikel</a:t>
            </a:r>
            <a:r>
              <a:rPr lang="en-GB" sz="2000" dirty="0"/>
              <a:t>“ </a:t>
            </a:r>
            <a:r>
              <a:rPr lang="en-GB" sz="2000" dirty="0" err="1"/>
              <a:t>einer</a:t>
            </a:r>
            <a:r>
              <a:rPr lang="en-GB" sz="2000" dirty="0"/>
              <a:t> </a:t>
            </a:r>
            <a:r>
              <a:rPr lang="de-DE" sz="2000" dirty="0"/>
              <a:t>bestimmten Zeitschrift in den letzten 2 Jahren</a:t>
            </a:r>
          </a:p>
          <a:p>
            <a:endParaRPr lang="de-DE" sz="2000" dirty="0"/>
          </a:p>
          <a:p>
            <a:endParaRPr lang="de-DE" sz="2000" dirty="0"/>
          </a:p>
          <a:p>
            <a:endParaRPr lang="de-DE" sz="2000" dirty="0"/>
          </a:p>
          <a:p>
            <a:endParaRPr lang="de-DE" sz="2000" dirty="0"/>
          </a:p>
          <a:p>
            <a:r>
              <a:rPr lang="de-DE" sz="2000" dirty="0"/>
              <a:t>IF = ---------------------------------------------------------------------</a:t>
            </a:r>
          </a:p>
          <a:p>
            <a:endParaRPr lang="de-DE" sz="2000" dirty="0"/>
          </a:p>
          <a:p>
            <a:endParaRPr lang="de-DE" sz="2000" dirty="0"/>
          </a:p>
          <a:p>
            <a:endParaRPr lang="de-DE" sz="2000" dirty="0"/>
          </a:p>
          <a:p>
            <a:endParaRPr lang="de-DE" sz="2000" dirty="0"/>
          </a:p>
          <a:p>
            <a:r>
              <a:rPr lang="de-DE" sz="2000" dirty="0"/>
              <a:t>Evaluationsinstrument: Berufung, Beförderung, Drittmittelzuweisung</a:t>
            </a:r>
          </a:p>
          <a:p>
            <a:endParaRPr lang="de-DE" sz="2000" dirty="0"/>
          </a:p>
          <a:p>
            <a:r>
              <a:rPr lang="de-DE" sz="2000" dirty="0">
                <a:solidFill>
                  <a:srgbClr val="A46674"/>
                </a:solidFill>
              </a:rPr>
              <a:t>Problem: </a:t>
            </a:r>
            <a:r>
              <a:rPr lang="de-DE" sz="2000" dirty="0"/>
              <a:t>Zeitschriftenwert, nicht Artikelwert</a:t>
            </a:r>
            <a:endParaRPr lang="en-GB" sz="2000" dirty="0"/>
          </a:p>
        </p:txBody>
      </p:sp>
      <p:sp>
        <p:nvSpPr>
          <p:cNvPr id="5" name="Rechteck 4"/>
          <p:cNvSpPr/>
          <p:nvPr/>
        </p:nvSpPr>
        <p:spPr>
          <a:xfrm>
            <a:off x="2479937" y="3213947"/>
            <a:ext cx="4096709" cy="923330"/>
          </a:xfrm>
          <a:prstGeom prst="rect">
            <a:avLst/>
          </a:prstGeom>
        </p:spPr>
        <p:txBody>
          <a:bodyPr wrap="square">
            <a:spAutoFit/>
          </a:bodyPr>
          <a:lstStyle/>
          <a:p>
            <a:r>
              <a:rPr lang="de-DE" dirty="0"/>
              <a:t>Anzahl der Zitate im Bezugsjahr </a:t>
            </a:r>
            <a:br>
              <a:rPr lang="de-DE" dirty="0"/>
            </a:br>
            <a:r>
              <a:rPr lang="de-DE" dirty="0"/>
              <a:t>auf alle Publikationen der vorangehenden 2 Jahre dieser Zeitschrift</a:t>
            </a:r>
            <a:endParaRPr lang="en-GB" dirty="0"/>
          </a:p>
        </p:txBody>
      </p:sp>
      <p:sp>
        <p:nvSpPr>
          <p:cNvPr id="6" name="Rechteck 5"/>
          <p:cNvSpPr/>
          <p:nvPr/>
        </p:nvSpPr>
        <p:spPr>
          <a:xfrm>
            <a:off x="2479937" y="4227222"/>
            <a:ext cx="3927645" cy="646331"/>
          </a:xfrm>
          <a:prstGeom prst="rect">
            <a:avLst/>
          </a:prstGeom>
        </p:spPr>
        <p:txBody>
          <a:bodyPr wrap="square">
            <a:spAutoFit/>
          </a:bodyPr>
          <a:lstStyle/>
          <a:p>
            <a:r>
              <a:rPr lang="de-DE" dirty="0"/>
              <a:t>Gesamtzahl der Artikel dieser Zeitschrift in den vorangehenden 2 Jahren</a:t>
            </a:r>
            <a:endParaRPr lang="en-GB" dirty="0"/>
          </a:p>
        </p:txBody>
      </p:sp>
      <p:sp>
        <p:nvSpPr>
          <p:cNvPr id="4" name="Foliennummernplatzhalter 3"/>
          <p:cNvSpPr>
            <a:spLocks noGrp="1"/>
          </p:cNvSpPr>
          <p:nvPr>
            <p:ph type="sldNum" sz="quarter" idx="10"/>
          </p:nvPr>
        </p:nvSpPr>
        <p:spPr/>
        <p:txBody>
          <a:bodyPr/>
          <a:lstStyle/>
          <a:p>
            <a:fld id="{4216277B-9607-44BE-A1ED-4FEAE3E992E7}" type="slidenum">
              <a:rPr lang="de-DE" smtClean="0"/>
              <a:pPr/>
              <a:t>6</a:t>
            </a:fld>
            <a:endParaRPr lang="de-DE"/>
          </a:p>
        </p:txBody>
      </p:sp>
      <p:sp>
        <p:nvSpPr>
          <p:cNvPr id="7" name="Rechteck 6">
            <a:extLst>
              <a:ext uri="{FF2B5EF4-FFF2-40B4-BE49-F238E27FC236}">
                <a16:creationId xmlns:a16="http://schemas.microsoft.com/office/drawing/2014/main" id="{58538D9B-76B1-4AB9-A874-AAC306660D0B}"/>
              </a:ext>
            </a:extLst>
          </p:cNvPr>
          <p:cNvSpPr/>
          <p:nvPr/>
        </p:nvSpPr>
        <p:spPr>
          <a:xfrm>
            <a:off x="6770834" y="3427879"/>
            <a:ext cx="3927646" cy="646331"/>
          </a:xfrm>
          <a:prstGeom prst="rect">
            <a:avLst/>
          </a:prstGeom>
        </p:spPr>
        <p:txBody>
          <a:bodyPr wrap="square">
            <a:spAutoFit/>
          </a:bodyPr>
          <a:lstStyle/>
          <a:p>
            <a:r>
              <a:rPr lang="de-DE" dirty="0"/>
              <a:t>Zitationen im Jahr 2013 auf Artikel der Jahre 2011+2012 dieser Zeitschrift </a:t>
            </a:r>
            <a:endParaRPr lang="en-GB" dirty="0"/>
          </a:p>
        </p:txBody>
      </p:sp>
      <p:sp>
        <p:nvSpPr>
          <p:cNvPr id="8" name="Rechteck 7">
            <a:extLst>
              <a:ext uri="{FF2B5EF4-FFF2-40B4-BE49-F238E27FC236}">
                <a16:creationId xmlns:a16="http://schemas.microsoft.com/office/drawing/2014/main" id="{3FA5D48B-AE4A-4DED-A48D-5B95C50CF2A2}"/>
              </a:ext>
            </a:extLst>
          </p:cNvPr>
          <p:cNvSpPr/>
          <p:nvPr/>
        </p:nvSpPr>
        <p:spPr>
          <a:xfrm>
            <a:off x="6770835" y="4288764"/>
            <a:ext cx="3927645" cy="923330"/>
          </a:xfrm>
          <a:prstGeom prst="rect">
            <a:avLst/>
          </a:prstGeom>
        </p:spPr>
        <p:txBody>
          <a:bodyPr wrap="square">
            <a:spAutoFit/>
          </a:bodyPr>
          <a:lstStyle/>
          <a:p>
            <a:r>
              <a:rPr lang="de-DE" dirty="0"/>
              <a:t>Anzahl der in dieser Zeitschrift publizierten Artikel in 2011+2012</a:t>
            </a:r>
          </a:p>
          <a:p>
            <a:endParaRPr lang="en-GB" dirty="0"/>
          </a:p>
        </p:txBody>
      </p:sp>
      <p:sp>
        <p:nvSpPr>
          <p:cNvPr id="9" name="Textfeld 8">
            <a:extLst>
              <a:ext uri="{FF2B5EF4-FFF2-40B4-BE49-F238E27FC236}">
                <a16:creationId xmlns:a16="http://schemas.microsoft.com/office/drawing/2014/main" id="{05EE3D18-710F-4396-8895-2B8ADAA7D799}"/>
              </a:ext>
            </a:extLst>
          </p:cNvPr>
          <p:cNvSpPr txBox="1"/>
          <p:nvPr/>
        </p:nvSpPr>
        <p:spPr>
          <a:xfrm>
            <a:off x="6780106" y="3114387"/>
            <a:ext cx="1117600" cy="369332"/>
          </a:xfrm>
          <a:prstGeom prst="rect">
            <a:avLst/>
          </a:prstGeom>
          <a:noFill/>
        </p:spPr>
        <p:txBody>
          <a:bodyPr wrap="square" rtlCol="0">
            <a:spAutoFit/>
          </a:bodyPr>
          <a:lstStyle/>
          <a:p>
            <a:r>
              <a:rPr lang="de-DE" b="1" dirty="0"/>
              <a:t>Beispiel</a:t>
            </a:r>
            <a:r>
              <a:rPr lang="de-DE" dirty="0"/>
              <a:t>:</a:t>
            </a:r>
          </a:p>
        </p:txBody>
      </p:sp>
    </p:spTree>
    <p:extLst>
      <p:ext uri="{BB962C8B-B14F-4D97-AF65-F5344CB8AC3E}">
        <p14:creationId xmlns:p14="http://schemas.microsoft.com/office/powerpoint/2010/main" val="3056473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696912"/>
          </a:xfrm>
          <a:prstGeom prst="rect">
            <a:avLst/>
          </a:prstGeom>
        </p:spPr>
        <p:txBody>
          <a:bodyPr/>
          <a:lstStyle/>
          <a:p>
            <a:endParaRPr lang="de-DE" dirty="0"/>
          </a:p>
        </p:txBody>
      </p:sp>
      <p:sp>
        <p:nvSpPr>
          <p:cNvPr id="3" name="Foliennummernplatzhalt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Inhaltsplatzhalter 6">
            <a:extLst>
              <a:ext uri="{FF2B5EF4-FFF2-40B4-BE49-F238E27FC236}">
                <a16:creationId xmlns:a16="http://schemas.microsoft.com/office/drawing/2014/main" id="{E1FE9677-D190-4CA0-8999-D7BF04FB602F}"/>
              </a:ext>
            </a:extLst>
          </p:cNvPr>
          <p:cNvSpPr>
            <a:spLocks noGrp="1"/>
          </p:cNvSpPr>
          <p:nvPr>
            <p:ph sz="half" idx="1"/>
          </p:nvPr>
        </p:nvSpPr>
        <p:spPr/>
        <p:txBody>
          <a:bodyPr/>
          <a:lstStyle/>
          <a:p>
            <a:endParaRPr lang="de-DE" dirty="0"/>
          </a:p>
        </p:txBody>
      </p:sp>
      <p:pic>
        <p:nvPicPr>
          <p:cNvPr id="9" name="Grafik 8">
            <a:extLst>
              <a:ext uri="{FF2B5EF4-FFF2-40B4-BE49-F238E27FC236}">
                <a16:creationId xmlns:a16="http://schemas.microsoft.com/office/drawing/2014/main" id="{8BC058B9-2628-4C67-9AA0-342F950C669B}"/>
              </a:ext>
            </a:extLst>
          </p:cNvPr>
          <p:cNvPicPr>
            <a:picLocks noChangeAspect="1"/>
          </p:cNvPicPr>
          <p:nvPr/>
        </p:nvPicPr>
        <p:blipFill rotWithShape="1">
          <a:blip r:embed="rId3"/>
          <a:srcRect r="3378"/>
          <a:stretch/>
        </p:blipFill>
        <p:spPr>
          <a:xfrm>
            <a:off x="0" y="0"/>
            <a:ext cx="5685183" cy="6858000"/>
          </a:xfrm>
          <a:prstGeom prst="rect">
            <a:avLst/>
          </a:prstGeom>
        </p:spPr>
      </p:pic>
      <p:pic>
        <p:nvPicPr>
          <p:cNvPr id="5" name="Grafik 4">
            <a:extLst>
              <a:ext uri="{FF2B5EF4-FFF2-40B4-BE49-F238E27FC236}">
                <a16:creationId xmlns:a16="http://schemas.microsoft.com/office/drawing/2014/main" id="{3847ED5B-5040-D767-4CFD-615838CCECB5}"/>
              </a:ext>
            </a:extLst>
          </p:cNvPr>
          <p:cNvPicPr>
            <a:picLocks noChangeAspect="1"/>
          </p:cNvPicPr>
          <p:nvPr/>
        </p:nvPicPr>
        <p:blipFill>
          <a:blip r:embed="rId4"/>
          <a:stretch>
            <a:fillRect/>
          </a:stretch>
        </p:blipFill>
        <p:spPr>
          <a:xfrm>
            <a:off x="6858000" y="0"/>
            <a:ext cx="5334000" cy="6858000"/>
          </a:xfrm>
          <a:prstGeom prst="rect">
            <a:avLst/>
          </a:prstGeom>
        </p:spPr>
      </p:pic>
    </p:spTree>
    <p:extLst>
      <p:ext uri="{BB962C8B-B14F-4D97-AF65-F5344CB8AC3E}">
        <p14:creationId xmlns:p14="http://schemas.microsoft.com/office/powerpoint/2010/main" val="18771339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696912"/>
          </a:xfrm>
          <a:prstGeom prst="rect">
            <a:avLst/>
          </a:prstGeom>
        </p:spPr>
        <p:txBody>
          <a:bodyPr/>
          <a:lstStyle/>
          <a:p>
            <a:r>
              <a:rPr lang="de-DE" dirty="0"/>
              <a:t>Weitere Wege zur Zweitveröffentlichung eines Zeitschriftenartikels</a:t>
            </a:r>
          </a:p>
        </p:txBody>
      </p:sp>
      <p:sp>
        <p:nvSpPr>
          <p:cNvPr id="3" name="Inhaltsplatzhalter 2"/>
          <p:cNvSpPr>
            <a:spLocks noGrp="1"/>
          </p:cNvSpPr>
          <p:nvPr>
            <p:ph sz="half" idx="1"/>
          </p:nvPr>
        </p:nvSpPr>
        <p:spPr>
          <a:xfrm>
            <a:off x="1775520" y="2340000"/>
            <a:ext cx="9601067" cy="4154106"/>
          </a:xfrm>
        </p:spPr>
        <p:txBody>
          <a:bodyPr>
            <a:normAutofit/>
          </a:bodyPr>
          <a:lstStyle/>
          <a:p>
            <a:r>
              <a:rPr lang="de-DE" dirty="0"/>
              <a:t>Erstveröffentlichung Open Access unter Creative-Commons-Lizenz</a:t>
            </a:r>
          </a:p>
          <a:p>
            <a:endParaRPr lang="de-DE" dirty="0"/>
          </a:p>
          <a:p>
            <a:r>
              <a:rPr lang="de-DE" dirty="0"/>
              <a:t>Verträge zwischen Bibliotheken und Verlagen, z. B. Allianzlizenzen</a:t>
            </a:r>
          </a:p>
          <a:p>
            <a:endParaRPr lang="de-DE" dirty="0"/>
          </a:p>
          <a:p>
            <a:pPr marL="285750" indent="-285750"/>
            <a:r>
              <a:rPr lang="de-DE" dirty="0"/>
              <a:t>Gesetzliche Möglichkeiten: §38 UrhG </a:t>
            </a:r>
          </a:p>
          <a:p>
            <a:pPr lvl="1">
              <a:buFont typeface="Courier New" panose="02070309020205020404" pitchFamily="49" charset="0"/>
              <a:buChar char="o"/>
            </a:pPr>
            <a:r>
              <a:rPr lang="de-DE" dirty="0"/>
              <a:t>Bei Beitrag in periodisch erscheinender Sammlung: Wenn nichts anderes vereinbart (z. B. ohne Vertrag):  </a:t>
            </a:r>
            <a:r>
              <a:rPr lang="de-DE" dirty="0">
                <a:sym typeface="Wingdings" panose="05000000000000000000" pitchFamily="2" charset="2"/>
              </a:rPr>
              <a:t></a:t>
            </a:r>
            <a:r>
              <a:rPr lang="de-DE" dirty="0"/>
              <a:t> Nach einem Jahr möglich: § 38 (1) UrhG</a:t>
            </a:r>
          </a:p>
          <a:p>
            <a:endParaRPr lang="de-DE" dirty="0"/>
          </a:p>
          <a:p>
            <a:pPr lvl="1">
              <a:buFont typeface="Courier New" panose="02070309020205020404" pitchFamily="49" charset="0"/>
              <a:buChar char="o"/>
            </a:pPr>
            <a:r>
              <a:rPr lang="de-DE" dirty="0"/>
              <a:t>Bei Beitrag in nicht-periodisch erscheinender Sammlung (z. B. Konferenzband): 	Wenn nichts anderes vereinbart und ohne Vergütung:</a:t>
            </a:r>
            <a:br>
              <a:rPr lang="de-DE" dirty="0"/>
            </a:br>
            <a:r>
              <a:rPr lang="de-DE" dirty="0"/>
              <a:t>      </a:t>
            </a:r>
            <a:r>
              <a:rPr lang="de-DE" dirty="0">
                <a:sym typeface="Wingdings" panose="05000000000000000000" pitchFamily="2" charset="2"/>
              </a:rPr>
              <a:t></a:t>
            </a:r>
            <a:r>
              <a:rPr lang="de-DE" dirty="0"/>
              <a:t> Nach einem Jahr möglich: § 38 (2) UrhG</a:t>
            </a:r>
          </a:p>
          <a:p>
            <a:endParaRPr lang="de-DE" dirty="0"/>
          </a:p>
          <a:p>
            <a:pPr lvl="1">
              <a:buFont typeface="Courier New" panose="02070309020205020404" pitchFamily="49" charset="0"/>
              <a:buChar char="o"/>
            </a:pPr>
            <a:r>
              <a:rPr lang="de-DE" dirty="0"/>
              <a:t>Beitrag in Zeitung </a:t>
            </a:r>
            <a:r>
              <a:rPr lang="de-DE" dirty="0">
                <a:sym typeface="Wingdings" panose="05000000000000000000" pitchFamily="2" charset="2"/>
              </a:rPr>
              <a:t> </a:t>
            </a:r>
            <a:r>
              <a:rPr lang="de-DE" dirty="0"/>
              <a:t>§ 38 (3) UrhG</a:t>
            </a:r>
          </a:p>
          <a:p>
            <a:endParaRPr lang="de-DE" dirty="0"/>
          </a:p>
          <a:p>
            <a:pPr lvl="1">
              <a:buFont typeface="Courier New" panose="02070309020205020404" pitchFamily="49" charset="0"/>
              <a:buChar char="o"/>
            </a:pPr>
            <a:r>
              <a:rPr lang="de-DE" dirty="0"/>
              <a:t>Zweitveröffentlichungsrecht bei öffentlich finanzierter Forschung </a:t>
            </a:r>
            <a:r>
              <a:rPr lang="de-DE" dirty="0">
                <a:sym typeface="Wingdings" panose="05000000000000000000" pitchFamily="2" charset="2"/>
              </a:rPr>
              <a:t> </a:t>
            </a:r>
            <a:r>
              <a:rPr lang="de-DE" dirty="0"/>
              <a:t>§ 38 (4) UrhG</a:t>
            </a:r>
          </a:p>
          <a:p>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031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64984" y="1643088"/>
            <a:ext cx="9584267" cy="696912"/>
          </a:xfrm>
          <a:prstGeom prst="rect">
            <a:avLst/>
          </a:prstGeom>
        </p:spPr>
        <p:txBody>
          <a:bodyPr/>
          <a:lstStyle/>
          <a:p>
            <a:r>
              <a:rPr lang="de-DE" dirty="0"/>
              <a:t>Zweitveröffentlichungsrecht</a:t>
            </a:r>
          </a:p>
        </p:txBody>
      </p:sp>
      <p:sp>
        <p:nvSpPr>
          <p:cNvPr id="3" name="Inhaltsplatzhalter 2"/>
          <p:cNvSpPr>
            <a:spLocks noGrp="1"/>
          </p:cNvSpPr>
          <p:nvPr>
            <p:ph sz="half" idx="1"/>
          </p:nvPr>
        </p:nvSpPr>
        <p:spPr>
          <a:xfrm>
            <a:off x="1548184" y="2219420"/>
            <a:ext cx="9601067" cy="3960440"/>
          </a:xfrm>
        </p:spPr>
        <p:txBody>
          <a:bodyPr/>
          <a:lstStyle/>
          <a:p>
            <a:pPr marR="31860" indent="0">
              <a:buNone/>
            </a:pPr>
            <a:r>
              <a:rPr lang="de-DE" b="1" dirty="0">
                <a:solidFill>
                  <a:srgbClr val="000000"/>
                </a:solidFill>
              </a:rPr>
              <a:t>§ 38 Abs. 4 UrhG (seit 01. Januar 2014) </a:t>
            </a:r>
          </a:p>
          <a:p>
            <a:pPr marR="77530" indent="0">
              <a:buNone/>
            </a:pPr>
            <a:endParaRPr lang="de-DE" dirty="0">
              <a:solidFill>
                <a:srgbClr val="000000"/>
              </a:solidFill>
            </a:endParaRPr>
          </a:p>
          <a:p>
            <a:pPr indent="0">
              <a:buNone/>
            </a:pPr>
            <a:r>
              <a:rPr lang="de-DE" dirty="0">
                <a:solidFill>
                  <a:srgbClr val="000000"/>
                </a:solidFill>
              </a:rPr>
              <a:t>Der Urheber eines wissenschaftlichen Beitrags, der im Rahmen einer </a:t>
            </a:r>
            <a:r>
              <a:rPr lang="de-DE" dirty="0">
                <a:solidFill>
                  <a:srgbClr val="FF0000"/>
                </a:solidFill>
              </a:rPr>
              <a:t>mindestens zur Hälfte mit</a:t>
            </a:r>
            <a:r>
              <a:rPr lang="de-DE" dirty="0">
                <a:solidFill>
                  <a:srgbClr val="000000"/>
                </a:solidFill>
              </a:rPr>
              <a:t> </a:t>
            </a:r>
            <a:r>
              <a:rPr lang="de-DE" dirty="0">
                <a:solidFill>
                  <a:srgbClr val="FF0000"/>
                </a:solidFill>
              </a:rPr>
              <a:t>öffentlichen Mitteln geförderten Forschungstätigkeit</a:t>
            </a:r>
            <a:r>
              <a:rPr lang="de-DE" dirty="0">
                <a:solidFill>
                  <a:srgbClr val="000000"/>
                </a:solidFill>
              </a:rPr>
              <a:t> entstanden und in einer </a:t>
            </a:r>
            <a:r>
              <a:rPr lang="de-DE" dirty="0">
                <a:solidFill>
                  <a:srgbClr val="FF0000"/>
                </a:solidFill>
              </a:rPr>
              <a:t>periodisch mindestens zweimal jährlich </a:t>
            </a:r>
            <a:r>
              <a:rPr lang="de-DE" dirty="0">
                <a:solidFill>
                  <a:srgbClr val="000000"/>
                </a:solidFill>
              </a:rPr>
              <a:t>erscheinenden Sammlung erschienen ist, hat auch dann, wenn er dem Verleger oder Herausgeber ein ausschließliches Nutzungsrecht eingeräumt hat, das Recht, den Beitrag </a:t>
            </a:r>
            <a:r>
              <a:rPr lang="de-DE" dirty="0">
                <a:solidFill>
                  <a:srgbClr val="FF0000"/>
                </a:solidFill>
              </a:rPr>
              <a:t>nach Ablauf von zwölf Monaten </a:t>
            </a:r>
            <a:r>
              <a:rPr lang="de-DE" dirty="0">
                <a:solidFill>
                  <a:srgbClr val="000000"/>
                </a:solidFill>
              </a:rPr>
              <a:t>seit der Erstveröffentlichung </a:t>
            </a:r>
            <a:r>
              <a:rPr lang="de-DE" dirty="0">
                <a:solidFill>
                  <a:srgbClr val="FF0000"/>
                </a:solidFill>
              </a:rPr>
              <a:t>in der akzeptierten Manuskriptversion </a:t>
            </a:r>
            <a:r>
              <a:rPr lang="de-DE" dirty="0">
                <a:solidFill>
                  <a:srgbClr val="000000"/>
                </a:solidFill>
              </a:rPr>
              <a:t>öffentlich zugänglich zu machen, soweit dies </a:t>
            </a:r>
            <a:r>
              <a:rPr lang="de-DE" dirty="0">
                <a:solidFill>
                  <a:srgbClr val="FF0000"/>
                </a:solidFill>
              </a:rPr>
              <a:t>keinem gewerblichen Zweck </a:t>
            </a:r>
            <a:r>
              <a:rPr lang="de-DE" dirty="0">
                <a:solidFill>
                  <a:srgbClr val="000000"/>
                </a:solidFill>
              </a:rPr>
              <a:t>dient. Die Quelle der Erstveröffentlichung ist anzugeben. Eine zum Nachteil des Urhebers abweichende Vereinbarung ist unwirksam.</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9162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745B3CB-59C5-41E2-963C-F1D696913090}"/>
              </a:ext>
            </a:extLst>
          </p:cNvPr>
          <p:cNvSpPr>
            <a:spLocks noGrp="1"/>
          </p:cNvSpPr>
          <p:nvPr>
            <p:ph sz="half" idx="1"/>
          </p:nvPr>
        </p:nvSpPr>
        <p:spPr/>
        <p:txBody>
          <a:bodyPr/>
          <a:lstStyle/>
          <a:p>
            <a:endParaRPr lang="de-DE"/>
          </a:p>
        </p:txBody>
      </p:sp>
      <p:sp>
        <p:nvSpPr>
          <p:cNvPr id="3" name="Foliennummernplatzhalter 2">
            <a:extLst>
              <a:ext uri="{FF2B5EF4-FFF2-40B4-BE49-F238E27FC236}">
                <a16:creationId xmlns:a16="http://schemas.microsoft.com/office/drawing/2014/main" id="{FA94C41E-91E5-4B81-AD29-F74800B3055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a:extLst>
              <a:ext uri="{FF2B5EF4-FFF2-40B4-BE49-F238E27FC236}">
                <a16:creationId xmlns:a16="http://schemas.microsoft.com/office/drawing/2014/main" id="{73E3C6C6-BD08-460B-A5C4-2295F7F1A106}"/>
              </a:ext>
            </a:extLst>
          </p:cNvPr>
          <p:cNvSpPr>
            <a:spLocks noGrp="1"/>
          </p:cNvSpPr>
          <p:nvPr>
            <p:ph type="title"/>
          </p:nvPr>
        </p:nvSpPr>
        <p:spPr/>
        <p:txBody>
          <a:bodyPr/>
          <a:lstStyle/>
          <a:p>
            <a:endParaRPr lang="de-DE"/>
          </a:p>
        </p:txBody>
      </p:sp>
      <p:pic>
        <p:nvPicPr>
          <p:cNvPr id="8" name="Grafik 7">
            <a:extLst>
              <a:ext uri="{FF2B5EF4-FFF2-40B4-BE49-F238E27FC236}">
                <a16:creationId xmlns:a16="http://schemas.microsoft.com/office/drawing/2014/main" id="{7270B7C0-9974-9E15-002B-BAE346DA3D33}"/>
              </a:ext>
            </a:extLst>
          </p:cNvPr>
          <p:cNvPicPr>
            <a:picLocks noChangeAspect="1"/>
          </p:cNvPicPr>
          <p:nvPr/>
        </p:nvPicPr>
        <p:blipFill>
          <a:blip r:embed="rId3"/>
          <a:stretch>
            <a:fillRect/>
          </a:stretch>
        </p:blipFill>
        <p:spPr>
          <a:xfrm>
            <a:off x="3146503" y="0"/>
            <a:ext cx="5464097" cy="6858000"/>
          </a:xfrm>
          <a:prstGeom prst="rect">
            <a:avLst/>
          </a:prstGeom>
        </p:spPr>
      </p:pic>
    </p:spTree>
    <p:extLst>
      <p:ext uri="{BB962C8B-B14F-4D97-AF65-F5344CB8AC3E}">
        <p14:creationId xmlns:p14="http://schemas.microsoft.com/office/powerpoint/2010/main" val="4456464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696912"/>
          </a:xfrm>
          <a:prstGeom prst="rect">
            <a:avLst/>
          </a:prstGeom>
        </p:spPr>
        <p:txBody>
          <a:bodyPr/>
          <a:lstStyle/>
          <a:p>
            <a:r>
              <a:rPr lang="de-DE" dirty="0"/>
              <a:t>Freie Lizenzen: Creative </a:t>
            </a:r>
            <a:r>
              <a:rPr lang="de-DE" dirty="0" err="1"/>
              <a:t>Commons</a:t>
            </a:r>
            <a:r>
              <a:rPr lang="de-DE" dirty="0"/>
              <a:t> </a:t>
            </a:r>
            <a:br>
              <a:rPr lang="de-DE" dirty="0"/>
            </a:br>
            <a:endParaRPr lang="de-DE" dirty="0"/>
          </a:p>
        </p:txBody>
      </p:sp>
      <p:sp>
        <p:nvSpPr>
          <p:cNvPr id="3" name="Inhaltsplatzhalter 2"/>
          <p:cNvSpPr>
            <a:spLocks noGrp="1"/>
          </p:cNvSpPr>
          <p:nvPr>
            <p:ph sz="half" idx="1"/>
          </p:nvPr>
        </p:nvSpPr>
        <p:spPr/>
        <p:txBody>
          <a:bodyPr>
            <a:normAutofit lnSpcReduction="10000"/>
          </a:bodyPr>
          <a:lstStyle/>
          <a:p>
            <a:pPr>
              <a:buNone/>
            </a:pPr>
            <a:r>
              <a:rPr lang="de-DE" b="1" dirty="0"/>
              <a:t>Problem</a:t>
            </a:r>
            <a:r>
              <a:rPr lang="de-DE" dirty="0"/>
              <a:t>: Wie kann ein juristischer Laie (Wissenschaftler) einen Veröffentlichungsvertrag schließen, welcher verständlich UND juristisch haltbar ist?</a:t>
            </a:r>
          </a:p>
          <a:p>
            <a:pPr>
              <a:buNone/>
            </a:pPr>
            <a:endParaRPr lang="de-DE" dirty="0"/>
          </a:p>
          <a:p>
            <a:pPr>
              <a:buNone/>
            </a:pPr>
            <a:r>
              <a:rPr lang="de-DE" b="1" dirty="0"/>
              <a:t>Lösung</a:t>
            </a:r>
            <a:r>
              <a:rPr lang="de-DE" dirty="0"/>
              <a:t>: Creative </a:t>
            </a:r>
            <a:r>
              <a:rPr lang="de-DE" dirty="0" err="1"/>
              <a:t>Commons</a:t>
            </a:r>
            <a:endParaRPr lang="de-DE" dirty="0"/>
          </a:p>
          <a:p>
            <a:pPr>
              <a:buNone/>
            </a:pPr>
            <a:endParaRPr lang="de-DE" dirty="0"/>
          </a:p>
          <a:p>
            <a:r>
              <a:rPr lang="de-DE" dirty="0"/>
              <a:t>Standardlizenzen, die einer breiten Öffentlichkeit die Nutzungsrechte am eigenen Werk einräumen</a:t>
            </a:r>
          </a:p>
          <a:p>
            <a:endParaRPr lang="de-DE" dirty="0"/>
          </a:p>
          <a:p>
            <a:r>
              <a:rPr lang="de-DE" dirty="0"/>
              <a:t>Erleichtern Verbreitung und Nutzung von Werken</a:t>
            </a:r>
          </a:p>
          <a:p>
            <a:endParaRPr lang="de-DE" dirty="0"/>
          </a:p>
          <a:p>
            <a:r>
              <a:rPr lang="de-DE" dirty="0"/>
              <a:t>Wichtiger Teil von Publizieren im Sinne von Open Access</a:t>
            </a:r>
          </a:p>
          <a:p>
            <a:endParaRPr lang="de-DE" dirty="0"/>
          </a:p>
          <a:p>
            <a:r>
              <a:rPr lang="de-DE" dirty="0"/>
              <a:t>Leicht verständlich, maschinell lesbar, aber auch juristisch haltbar</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82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696912"/>
          </a:xfrm>
          <a:prstGeom prst="rect">
            <a:avLst/>
          </a:prstGeom>
        </p:spPr>
        <p:txBody>
          <a:bodyPr/>
          <a:lstStyle/>
          <a:p>
            <a:r>
              <a:rPr lang="de-DE" dirty="0"/>
              <a:t>Creative </a:t>
            </a:r>
            <a:r>
              <a:rPr lang="de-DE" dirty="0" err="1"/>
              <a:t>Commons</a:t>
            </a:r>
            <a:r>
              <a:rPr lang="de-DE" dirty="0"/>
              <a:t> </a:t>
            </a:r>
            <a:br>
              <a:rPr lang="de-DE" dirty="0"/>
            </a:br>
            <a:endParaRPr lang="de-DE" dirty="0"/>
          </a:p>
        </p:txBody>
      </p:sp>
      <p:sp>
        <p:nvSpPr>
          <p:cNvPr id="3" name="Inhaltsplatzhalter 2"/>
          <p:cNvSpPr>
            <a:spLocks noGrp="1"/>
          </p:cNvSpPr>
          <p:nvPr>
            <p:ph sz="half" idx="1"/>
          </p:nvPr>
        </p:nvSpPr>
        <p:spPr>
          <a:xfrm>
            <a:off x="1775519" y="2340000"/>
            <a:ext cx="9383547" cy="3960440"/>
          </a:xfrm>
        </p:spPr>
        <p:txBody>
          <a:bodyPr>
            <a:normAutofit/>
          </a:bodyPr>
          <a:lstStyle/>
          <a:p>
            <a:pPr indent="0">
              <a:buNone/>
            </a:pPr>
            <a:r>
              <a:rPr lang="de-DE" b="1" dirty="0"/>
              <a:t>Eingeräumt wird ein einfaches, zeitlich unbegrenztes Nutzungsrecht, um</a:t>
            </a:r>
          </a:p>
          <a:p>
            <a:pPr indent="0">
              <a:buNone/>
            </a:pPr>
            <a:endParaRPr lang="de-DE" b="1" dirty="0"/>
          </a:p>
          <a:p>
            <a:pPr lvl="0"/>
            <a:r>
              <a:rPr lang="de-DE" dirty="0"/>
              <a:t>das Material in jedwedem Format oder Medium zu vervielfältigen und weiterzuverbreiten</a:t>
            </a:r>
          </a:p>
          <a:p>
            <a:pPr lvl="0"/>
            <a:endParaRPr lang="de-DE" dirty="0"/>
          </a:p>
          <a:p>
            <a:pPr indent="0">
              <a:buNone/>
            </a:pPr>
            <a:r>
              <a:rPr lang="de-DE" dirty="0"/>
              <a:t>Und eventuell:</a:t>
            </a:r>
          </a:p>
          <a:p>
            <a:pPr indent="0">
              <a:buNone/>
            </a:pPr>
            <a:endParaRPr lang="de-DE" dirty="0"/>
          </a:p>
          <a:p>
            <a:pPr lvl="0"/>
            <a:r>
              <a:rPr lang="de-DE" dirty="0"/>
              <a:t>Abwandlungen/Übersetzungen/Bearbeitungen/Anpassungen anzufertigen + darauf aufzubauen</a:t>
            </a:r>
          </a:p>
        </p:txBody>
      </p:sp>
      <p:pic>
        <p:nvPicPr>
          <p:cNvPr id="4" name="Grafik 3"/>
          <p:cNvPicPr>
            <a:picLocks noChangeAspect="1"/>
          </p:cNvPicPr>
          <p:nvPr/>
        </p:nvPicPr>
        <p:blipFill rotWithShape="1">
          <a:blip r:embed="rId3" cstate="print"/>
          <a:srcRect b="84068"/>
          <a:stretch/>
        </p:blipFill>
        <p:spPr>
          <a:xfrm>
            <a:off x="8050500" y="1380094"/>
            <a:ext cx="2219325" cy="629755"/>
          </a:xfrm>
          <a:prstGeom prst="rect">
            <a:avLst/>
          </a:prstGeom>
        </p:spPr>
      </p:pic>
      <p:sp>
        <p:nvSpPr>
          <p:cNvPr id="5" name="Foliennummernplatzhalt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feld 5">
            <a:extLst>
              <a:ext uri="{FF2B5EF4-FFF2-40B4-BE49-F238E27FC236}">
                <a16:creationId xmlns:a16="http://schemas.microsoft.com/office/drawing/2014/main" id="{2B8A6C68-686B-EE0F-B4A2-6BB518868A18}"/>
              </a:ext>
            </a:extLst>
          </p:cNvPr>
          <p:cNvSpPr txBox="1"/>
          <p:nvPr/>
        </p:nvSpPr>
        <p:spPr>
          <a:xfrm>
            <a:off x="1775519" y="5706533"/>
            <a:ext cx="8113548" cy="954107"/>
          </a:xfrm>
          <a:prstGeom prst="rect">
            <a:avLst/>
          </a:prstGeom>
          <a:noFill/>
        </p:spPr>
        <p:txBody>
          <a:bodyPr wrap="square" rtlCol="0">
            <a:spAutoFit/>
          </a:bodyPr>
          <a:lstStyle/>
          <a:p>
            <a:r>
              <a:rPr lang="de-DE" sz="1400" b="1" u="sng" dirty="0">
                <a:hlinkClick r:id="rId4">
                  <a:extLst>
                    <a:ext uri="{A12FA001-AC4F-418D-AE19-62706E023703}">
                      <ahyp:hlinkClr xmlns:ahyp="http://schemas.microsoft.com/office/drawing/2018/hyperlinkcolor" val="tx"/>
                    </a:ext>
                  </a:extLst>
                </a:hlinkClick>
              </a:rPr>
              <a:t>Literaturhinweise: </a:t>
            </a:r>
          </a:p>
          <a:p>
            <a:r>
              <a:rPr lang="de-DE" sz="1400" dirty="0">
                <a:effectLst/>
                <a:latin typeface="Verdana" panose="020B0604030504040204" pitchFamily="34" charset="0"/>
              </a:rPr>
              <a:t>ISBN: 978-3-940785-78-7 „Open Content – Ein Praxisleitfaden zur Nutzung von Creative-Commons-Lizenzen“ / Dr. Till Kreutzer</a:t>
            </a:r>
            <a:endParaRPr lang="de-DE" sz="1400" dirty="0">
              <a:hlinkClick r:id="rId4"/>
            </a:endParaRPr>
          </a:p>
          <a:p>
            <a:r>
              <a:rPr lang="de-DE" sz="1400" dirty="0">
                <a:hlinkClick r:id="rId4"/>
              </a:rPr>
              <a:t>https://de.creativecommons.net/faqs/</a:t>
            </a:r>
            <a:r>
              <a:rPr lang="de-DE" sz="1400" dirty="0"/>
              <a:t>   </a:t>
            </a:r>
          </a:p>
        </p:txBody>
      </p:sp>
    </p:spTree>
    <p:extLst>
      <p:ext uri="{BB962C8B-B14F-4D97-AF65-F5344CB8AC3E}">
        <p14:creationId xmlns:p14="http://schemas.microsoft.com/office/powerpoint/2010/main" val="359061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696912"/>
          </a:xfrm>
          <a:prstGeom prst="rect">
            <a:avLst/>
          </a:prstGeom>
        </p:spPr>
        <p:txBody>
          <a:bodyPr/>
          <a:lstStyle/>
          <a:p>
            <a:r>
              <a:rPr lang="de-DE" dirty="0"/>
              <a:t>Creative </a:t>
            </a:r>
            <a:r>
              <a:rPr lang="de-DE" dirty="0" err="1"/>
              <a:t>Commons</a:t>
            </a:r>
            <a:r>
              <a:rPr lang="de-DE" dirty="0"/>
              <a:t> </a:t>
            </a:r>
            <a:br>
              <a:rPr lang="de-DE" dirty="0"/>
            </a:br>
            <a:endParaRPr lang="de-DE" dirty="0"/>
          </a:p>
        </p:txBody>
      </p:sp>
      <p:sp>
        <p:nvSpPr>
          <p:cNvPr id="3" name="Inhaltsplatzhalter 2"/>
          <p:cNvSpPr>
            <a:spLocks noGrp="1"/>
          </p:cNvSpPr>
          <p:nvPr>
            <p:ph sz="half" idx="1"/>
          </p:nvPr>
        </p:nvSpPr>
        <p:spPr>
          <a:xfrm>
            <a:off x="1775519" y="2340000"/>
            <a:ext cx="9383547" cy="3960440"/>
          </a:xfrm>
        </p:spPr>
        <p:txBody>
          <a:bodyPr>
            <a:normAutofit/>
          </a:bodyPr>
          <a:lstStyle/>
          <a:p>
            <a:pPr indent="0">
              <a:buNone/>
            </a:pPr>
            <a:r>
              <a:rPr lang="de-DE" b="1" dirty="0"/>
              <a:t>Bedingungen für die Nachnutzung: </a:t>
            </a:r>
          </a:p>
          <a:p>
            <a:pPr indent="0">
              <a:buNone/>
            </a:pPr>
            <a:endParaRPr lang="de-DE" b="1" dirty="0"/>
          </a:p>
          <a:p>
            <a:pPr lvl="0"/>
            <a:r>
              <a:rPr lang="de-DE" dirty="0"/>
              <a:t>Namensnennung = angemessene Urheber- und Rechteangaben machen</a:t>
            </a:r>
          </a:p>
          <a:p>
            <a:pPr lvl="0"/>
            <a:endParaRPr lang="de-DE" dirty="0"/>
          </a:p>
          <a:p>
            <a:pPr lvl="0"/>
            <a:r>
              <a:rPr lang="de-DE" dirty="0"/>
              <a:t>Link zur Fundstelle angeben </a:t>
            </a:r>
          </a:p>
          <a:p>
            <a:pPr lvl="0"/>
            <a:endParaRPr lang="de-DE" dirty="0"/>
          </a:p>
          <a:p>
            <a:pPr lvl="0"/>
            <a:r>
              <a:rPr lang="de-DE" dirty="0"/>
              <a:t>angeben, ob Änderungen vorgenommen wurden </a:t>
            </a:r>
          </a:p>
          <a:p>
            <a:pPr lvl="0"/>
            <a:endParaRPr lang="de-DE" dirty="0"/>
          </a:p>
          <a:p>
            <a:pPr lvl="0"/>
            <a:r>
              <a:rPr lang="de-DE" dirty="0"/>
              <a:t>Link zum Lizenztext beifügen</a:t>
            </a:r>
          </a:p>
          <a:p>
            <a:pPr lvl="0"/>
            <a:endParaRPr lang="de-DE" dirty="0"/>
          </a:p>
          <a:p>
            <a:r>
              <a:rPr lang="de-DE" dirty="0"/>
              <a:t>Bsp.: </a:t>
            </a:r>
            <a:br>
              <a:rPr lang="de-DE" dirty="0"/>
            </a:br>
            <a:r>
              <a:rPr lang="de-DE" i="1" dirty="0"/>
              <a:t>„</a:t>
            </a:r>
            <a:r>
              <a:rPr lang="de-DE" i="1" u="sng" dirty="0"/>
              <a:t>Werktitel</a:t>
            </a:r>
            <a:r>
              <a:rPr lang="de-DE" i="1" dirty="0"/>
              <a:t> (verlinkt zur Quelle) </a:t>
            </a:r>
            <a:r>
              <a:rPr lang="de-DE" i="1" dirty="0" err="1"/>
              <a:t>by</a:t>
            </a:r>
            <a:r>
              <a:rPr lang="de-DE" i="1" dirty="0"/>
              <a:t> Peter Meier / </a:t>
            </a:r>
            <a:r>
              <a:rPr lang="de-DE" i="1" u="sng" dirty="0"/>
              <a:t>CC BY 4.0</a:t>
            </a:r>
            <a:r>
              <a:rPr lang="de-DE" i="1" dirty="0"/>
              <a:t> (verlinkt zur Lizenzurkunde)“ </a:t>
            </a:r>
          </a:p>
          <a:p>
            <a:pPr indent="0">
              <a:buNone/>
            </a:pPr>
            <a:r>
              <a:rPr lang="de-DE" i="1" dirty="0"/>
              <a:t>(“This </a:t>
            </a:r>
            <a:r>
              <a:rPr lang="de-DE" i="1" dirty="0" err="1"/>
              <a:t>work</a:t>
            </a:r>
            <a:r>
              <a:rPr lang="de-DE" i="1" dirty="0"/>
              <a:t> XY </a:t>
            </a:r>
            <a:r>
              <a:rPr lang="de-DE" i="1" dirty="0" err="1"/>
              <a:t>is</a:t>
            </a:r>
            <a:r>
              <a:rPr lang="de-DE" i="1" dirty="0"/>
              <a:t> a derivative </a:t>
            </a:r>
            <a:r>
              <a:rPr lang="de-DE" i="1" dirty="0" err="1"/>
              <a:t>of</a:t>
            </a:r>
            <a:r>
              <a:rPr lang="de-DE" i="1" dirty="0"/>
              <a:t> …”)</a:t>
            </a:r>
          </a:p>
          <a:p>
            <a:pPr lvl="0"/>
            <a:endParaRPr lang="de-DE" i="1" dirty="0"/>
          </a:p>
          <a:p>
            <a:endParaRPr lang="de-DE" dirty="0"/>
          </a:p>
        </p:txBody>
      </p:sp>
      <p:pic>
        <p:nvPicPr>
          <p:cNvPr id="4" name="Grafik 3"/>
          <p:cNvPicPr>
            <a:picLocks noChangeAspect="1"/>
          </p:cNvPicPr>
          <p:nvPr/>
        </p:nvPicPr>
        <p:blipFill rotWithShape="1">
          <a:blip r:embed="rId3" cstate="print"/>
          <a:srcRect b="84068"/>
          <a:stretch/>
        </p:blipFill>
        <p:spPr>
          <a:xfrm>
            <a:off x="8050500" y="1380094"/>
            <a:ext cx="2219325" cy="629755"/>
          </a:xfrm>
          <a:prstGeom prst="rect">
            <a:avLst/>
          </a:prstGeom>
        </p:spPr>
      </p:pic>
      <p:sp>
        <p:nvSpPr>
          <p:cNvPr id="5" name="Foliennummernplatzhalt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8332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A0EAE0C-BB06-E9F5-6992-25EF2B3FC6A2}"/>
              </a:ext>
            </a:extLst>
          </p:cNvPr>
          <p:cNvSpPr>
            <a:spLocks noGrp="1"/>
          </p:cNvSpPr>
          <p:nvPr>
            <p:ph sz="half" idx="1"/>
          </p:nvPr>
        </p:nvSpPr>
        <p:spPr/>
        <p:txBody>
          <a:bodyPr/>
          <a:lstStyle/>
          <a:p>
            <a:pPr indent="0">
              <a:buNone/>
            </a:pPr>
            <a:r>
              <a:rPr lang="de-DE" b="1" dirty="0"/>
              <a:t>Bedingungen für die Vergabe einer CC-Lizenz: </a:t>
            </a:r>
          </a:p>
          <a:p>
            <a:endParaRPr lang="de-DE" dirty="0"/>
          </a:p>
          <a:p>
            <a:pPr indent="0">
              <a:buNone/>
            </a:pPr>
            <a:r>
              <a:rPr lang="de-DE" sz="1800" b="0" i="0" u="none" strike="noStrike" baseline="0" dirty="0">
                <a:solidFill>
                  <a:srgbClr val="404040"/>
                </a:solidFill>
                <a:latin typeface="Arial" panose="020B0604020202020204" pitchFamily="34" charset="0"/>
              </a:rPr>
              <a:t>Die Vergabe einer Creative Commons-Lizenz ist daran gebunden, dass </a:t>
            </a:r>
          </a:p>
          <a:p>
            <a:endParaRPr lang="de-DE" dirty="0">
              <a:solidFill>
                <a:srgbClr val="404040"/>
              </a:solidFill>
              <a:latin typeface="Arial" panose="020B0604020202020204" pitchFamily="34" charset="0"/>
            </a:endParaRPr>
          </a:p>
          <a:p>
            <a:r>
              <a:rPr lang="de-DE" sz="1800" b="1" i="0" u="none" strike="noStrike" baseline="0" dirty="0">
                <a:solidFill>
                  <a:srgbClr val="404040"/>
                </a:solidFill>
                <a:latin typeface="Arial" panose="020B0604020202020204" pitchFamily="34" charset="0"/>
              </a:rPr>
              <a:t>die Urheber*innen</a:t>
            </a:r>
            <a:r>
              <a:rPr lang="de-DE" sz="1800" b="0" i="0" u="none" strike="noStrike" baseline="0" dirty="0">
                <a:solidFill>
                  <a:srgbClr val="404040"/>
                </a:solidFill>
                <a:latin typeface="Arial" panose="020B0604020202020204" pitchFamily="34" charset="0"/>
              </a:rPr>
              <a:t>, welche die Lizenz vergeben möchten, ihre Nutzungsrechte nicht zuvor ausschließlich (exklusiv) übertragen haben, </a:t>
            </a:r>
          </a:p>
          <a:p>
            <a:endParaRPr lang="de-DE" sz="1800" b="0" i="0" u="none" strike="noStrike" baseline="0" dirty="0">
              <a:solidFill>
                <a:srgbClr val="404040"/>
              </a:solidFill>
              <a:latin typeface="Arial" panose="020B0604020202020204" pitchFamily="34" charset="0"/>
            </a:endParaRPr>
          </a:p>
          <a:p>
            <a:r>
              <a:rPr lang="de-DE" sz="1800" b="1" i="0" u="none" strike="noStrike" baseline="0" dirty="0">
                <a:solidFill>
                  <a:srgbClr val="404040"/>
                </a:solidFill>
                <a:latin typeface="Arial" panose="020B0604020202020204" pitchFamily="34" charset="0"/>
              </a:rPr>
              <a:t>die Verwerter*innen</a:t>
            </a:r>
            <a:r>
              <a:rPr lang="de-DE" sz="1800" b="0" i="0" u="none" strike="noStrike" baseline="0" dirty="0">
                <a:solidFill>
                  <a:srgbClr val="404040"/>
                </a:solidFill>
                <a:latin typeface="Arial" panose="020B0604020202020204" pitchFamily="34" charset="0"/>
              </a:rPr>
              <a:t>, welche die Lizenz vergeben möchten, sich die notwendigen Nutzungsrechte von den Urheber*innen haben einräumen lassen.</a:t>
            </a:r>
          </a:p>
          <a:p>
            <a:endParaRPr lang="de-DE" sz="1800" b="0" i="0" u="none" strike="noStrike" baseline="0" dirty="0">
              <a:solidFill>
                <a:srgbClr val="404040"/>
              </a:solidFill>
              <a:latin typeface="Arial" panose="020B0604020202020204" pitchFamily="34" charset="0"/>
            </a:endParaRPr>
          </a:p>
          <a:p>
            <a:endParaRPr lang="de-DE" dirty="0"/>
          </a:p>
        </p:txBody>
      </p:sp>
      <p:sp>
        <p:nvSpPr>
          <p:cNvPr id="3" name="Foliennummernplatzhalter 2">
            <a:extLst>
              <a:ext uri="{FF2B5EF4-FFF2-40B4-BE49-F238E27FC236}">
                <a16:creationId xmlns:a16="http://schemas.microsoft.com/office/drawing/2014/main" id="{2DB38B15-4972-FFCB-A380-0601136D6DE6}"/>
              </a:ext>
            </a:extLst>
          </p:cNvPr>
          <p:cNvSpPr>
            <a:spLocks noGrp="1"/>
          </p:cNvSpPr>
          <p:nvPr>
            <p:ph type="sldNum" sz="quarter" idx="10"/>
          </p:nvPr>
        </p:nvSpPr>
        <p:spPr/>
        <p:txBody>
          <a:bodyPr/>
          <a:lstStyle/>
          <a:p>
            <a:fld id="{4216277B-9607-44BE-A1ED-4FEAE3E992E7}" type="slidenum">
              <a:rPr lang="de-DE" smtClean="0"/>
              <a:pPr/>
              <a:t>67</a:t>
            </a:fld>
            <a:endParaRPr lang="de-DE"/>
          </a:p>
        </p:txBody>
      </p:sp>
      <p:sp>
        <p:nvSpPr>
          <p:cNvPr id="4" name="Titel 3">
            <a:extLst>
              <a:ext uri="{FF2B5EF4-FFF2-40B4-BE49-F238E27FC236}">
                <a16:creationId xmlns:a16="http://schemas.microsoft.com/office/drawing/2014/main" id="{40EC2D07-6093-3287-1916-D17A43D29DD4}"/>
              </a:ext>
            </a:extLst>
          </p:cNvPr>
          <p:cNvSpPr>
            <a:spLocks noGrp="1"/>
          </p:cNvSpPr>
          <p:nvPr>
            <p:ph type="title"/>
          </p:nvPr>
        </p:nvSpPr>
        <p:spPr/>
        <p:txBody>
          <a:bodyPr/>
          <a:lstStyle/>
          <a:p>
            <a:r>
              <a:rPr lang="de-DE" dirty="0"/>
              <a:t>Creative Commons </a:t>
            </a:r>
            <a:br>
              <a:rPr lang="de-DE" dirty="0"/>
            </a:br>
            <a:endParaRPr lang="de-DE" dirty="0"/>
          </a:p>
        </p:txBody>
      </p:sp>
      <p:sp>
        <p:nvSpPr>
          <p:cNvPr id="5" name="Textfeld 4">
            <a:extLst>
              <a:ext uri="{FF2B5EF4-FFF2-40B4-BE49-F238E27FC236}">
                <a16:creationId xmlns:a16="http://schemas.microsoft.com/office/drawing/2014/main" id="{6D84EA54-8247-D505-0A80-B41F7BC47EF5}"/>
              </a:ext>
            </a:extLst>
          </p:cNvPr>
          <p:cNvSpPr txBox="1"/>
          <p:nvPr/>
        </p:nvSpPr>
        <p:spPr>
          <a:xfrm>
            <a:off x="1125606" y="5933206"/>
            <a:ext cx="10193593" cy="461665"/>
          </a:xfrm>
          <a:prstGeom prst="rect">
            <a:avLst/>
          </a:prstGeom>
          <a:noFill/>
        </p:spPr>
        <p:txBody>
          <a:bodyPr wrap="square">
            <a:spAutoFit/>
          </a:bodyPr>
          <a:lstStyle/>
          <a:p>
            <a:r>
              <a:rPr lang="de-DE" sz="1200" dirty="0">
                <a:solidFill>
                  <a:srgbClr val="404040"/>
                </a:solidFill>
                <a:latin typeface="Arial" panose="020B0604020202020204" pitchFamily="34" charset="0"/>
              </a:rPr>
              <a:t>aus </a:t>
            </a:r>
            <a:r>
              <a:rPr lang="en-US" sz="1200" b="1" dirty="0"/>
              <a:t>Open Access Publishing – Zooming in on Copyright and CC Licenses </a:t>
            </a:r>
            <a:r>
              <a:rPr lang="de-DE" sz="1200" dirty="0">
                <a:hlinkClick r:id="rId3"/>
              </a:rPr>
              <a:t>https://gfzpublic.gfz-potsdam.de/pubman/item/item_5008513</a:t>
            </a:r>
            <a:r>
              <a:rPr lang="de-DE" sz="1200" dirty="0"/>
              <a:t>  / </a:t>
            </a:r>
            <a:r>
              <a:rPr lang="de-DE" sz="1200" dirty="0">
                <a:hlinkClick r:id="rId4"/>
              </a:rPr>
              <a:t>CC-BY 4.0</a:t>
            </a:r>
            <a:br>
              <a:rPr lang="de-DE" sz="1200" dirty="0"/>
            </a:br>
            <a:r>
              <a:rPr lang="de-DE" sz="1200" dirty="0"/>
              <a:t>siehe auch </a:t>
            </a:r>
            <a:r>
              <a:rPr lang="de-DE" sz="1200" b="1" dirty="0">
                <a:hlinkClick r:id="rId5"/>
              </a:rPr>
              <a:t>https://de.creativecommons.net/faqs</a:t>
            </a:r>
            <a:r>
              <a:rPr lang="de-DE" sz="1200" dirty="0">
                <a:solidFill>
                  <a:srgbClr val="404040"/>
                </a:solidFill>
                <a:latin typeface="Arial" panose="020B0604020202020204" pitchFamily="34" charset="0"/>
              </a:rPr>
              <a:t> </a:t>
            </a:r>
            <a:endParaRPr lang="de-DE" sz="1200" b="1" dirty="0"/>
          </a:p>
        </p:txBody>
      </p:sp>
    </p:spTree>
    <p:extLst>
      <p:ext uri="{BB962C8B-B14F-4D97-AF65-F5344CB8AC3E}">
        <p14:creationId xmlns:p14="http://schemas.microsoft.com/office/powerpoint/2010/main" val="10834869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B68C74E-1D95-4079-9F77-4D93AE31F2B3}"/>
              </a:ext>
            </a:extLst>
          </p:cNvPr>
          <p:cNvSpPr>
            <a:spLocks noGrp="1"/>
          </p:cNvSpPr>
          <p:nvPr>
            <p:ph sz="half" idx="1"/>
          </p:nvPr>
        </p:nvSpPr>
        <p:spPr>
          <a:xfrm>
            <a:off x="1775520" y="2340000"/>
            <a:ext cx="3295987" cy="3851250"/>
          </a:xfrm>
        </p:spPr>
        <p:txBody>
          <a:bodyPr>
            <a:normAutofit lnSpcReduction="10000"/>
          </a:bodyPr>
          <a:lstStyle/>
          <a:p>
            <a:pPr lvl="0" indent="0">
              <a:buNone/>
              <a:defRPr/>
            </a:pPr>
            <a:r>
              <a:rPr lang="de-DE" dirty="0"/>
              <a:t>vier Lizenzmodule</a:t>
            </a:r>
          </a:p>
          <a:p>
            <a:pPr lvl="0">
              <a:defRPr/>
            </a:pPr>
            <a:r>
              <a:rPr lang="de-DE" b="1" dirty="0"/>
              <a:t>BY</a:t>
            </a:r>
            <a:r>
              <a:rPr lang="de-DE" dirty="0"/>
              <a:t> (=Attribution)</a:t>
            </a:r>
          </a:p>
          <a:p>
            <a:pPr lvl="0">
              <a:defRPr/>
            </a:pPr>
            <a:r>
              <a:rPr lang="de-DE" b="1" dirty="0"/>
              <a:t>SA</a:t>
            </a:r>
            <a:r>
              <a:rPr lang="de-DE" dirty="0"/>
              <a:t> (=Share-</a:t>
            </a:r>
            <a:r>
              <a:rPr lang="de-DE" dirty="0" err="1"/>
              <a:t>alike</a:t>
            </a:r>
            <a:r>
              <a:rPr lang="de-DE" dirty="0"/>
              <a:t>)</a:t>
            </a:r>
          </a:p>
          <a:p>
            <a:pPr lvl="0">
              <a:defRPr/>
            </a:pPr>
            <a:r>
              <a:rPr lang="de-DE" b="1" dirty="0"/>
              <a:t>NC</a:t>
            </a:r>
            <a:r>
              <a:rPr lang="de-DE" dirty="0"/>
              <a:t> (=Non-commercial) </a:t>
            </a:r>
          </a:p>
          <a:p>
            <a:pPr lvl="0">
              <a:defRPr/>
            </a:pPr>
            <a:r>
              <a:rPr lang="de-DE" b="1" dirty="0"/>
              <a:t>ND</a:t>
            </a:r>
            <a:r>
              <a:rPr lang="de-DE" dirty="0"/>
              <a:t> (=</a:t>
            </a:r>
            <a:r>
              <a:rPr lang="de-DE" dirty="0" err="1"/>
              <a:t>No</a:t>
            </a:r>
            <a:r>
              <a:rPr lang="de-DE" dirty="0"/>
              <a:t> derivatives), </a:t>
            </a:r>
          </a:p>
          <a:p>
            <a:pPr lvl="0" indent="0">
              <a:buNone/>
              <a:defRPr/>
            </a:pPr>
            <a:r>
              <a:rPr lang="de-DE" dirty="0">
                <a:sym typeface="Wingdings" panose="05000000000000000000" pitchFamily="2" charset="2"/>
              </a:rPr>
              <a:t></a:t>
            </a:r>
            <a:r>
              <a:rPr lang="de-DE" dirty="0"/>
              <a:t>sechs mögliche Lizenztypen</a:t>
            </a:r>
          </a:p>
          <a:p>
            <a:pPr lvl="0" indent="0">
              <a:buNone/>
              <a:defRPr/>
            </a:pPr>
            <a:endParaRPr lang="de-DE" dirty="0"/>
          </a:p>
          <a:p>
            <a:pPr marL="285750" indent="-285750">
              <a:defRPr/>
            </a:pPr>
            <a:r>
              <a:rPr lang="de-DE" b="1" dirty="0"/>
              <a:t>CC0</a:t>
            </a:r>
            <a:r>
              <a:rPr lang="de-DE" dirty="0"/>
              <a:t> verzichtet auf alle Rechte, auch auf die Namensnennung </a:t>
            </a:r>
          </a:p>
          <a:p>
            <a:pPr lvl="0" indent="0">
              <a:buNone/>
              <a:defRPr/>
            </a:pPr>
            <a:br>
              <a:rPr lang="de-DE" dirty="0"/>
            </a:br>
            <a:endParaRPr lang="de-DE" dirty="0"/>
          </a:p>
          <a:p>
            <a:pPr lvl="0" indent="0">
              <a:buNone/>
              <a:defRPr/>
            </a:pPr>
            <a:r>
              <a:rPr lang="de-DE" dirty="0">
                <a:hlinkClick r:id="rId3"/>
              </a:rPr>
              <a:t>https://creativecommons.org/licenses/</a:t>
            </a:r>
            <a:r>
              <a:rPr lang="de-DE" dirty="0"/>
              <a:t> </a:t>
            </a:r>
          </a:p>
          <a:p>
            <a:pPr lvl="0">
              <a:defRPr/>
            </a:pPr>
            <a:endParaRPr lang="de-DE" dirty="0"/>
          </a:p>
          <a:p>
            <a:pPr lvl="0" indent="0">
              <a:buNone/>
              <a:defRPr/>
            </a:pPr>
            <a:endParaRPr lang="de-DE" dirty="0"/>
          </a:p>
        </p:txBody>
      </p:sp>
      <p:sp>
        <p:nvSpPr>
          <p:cNvPr id="3" name="Foliennummernplatzhalter 2">
            <a:extLst>
              <a:ext uri="{FF2B5EF4-FFF2-40B4-BE49-F238E27FC236}">
                <a16:creationId xmlns:a16="http://schemas.microsoft.com/office/drawing/2014/main" id="{4EADE46D-1E06-4BBE-8243-EE7994A4BD6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a:extLst>
              <a:ext uri="{FF2B5EF4-FFF2-40B4-BE49-F238E27FC236}">
                <a16:creationId xmlns:a16="http://schemas.microsoft.com/office/drawing/2014/main" id="{7A365B09-8F7E-45A6-9E13-390EFFE0ED86}"/>
              </a:ext>
            </a:extLst>
          </p:cNvPr>
          <p:cNvSpPr>
            <a:spLocks noGrp="1"/>
          </p:cNvSpPr>
          <p:nvPr>
            <p:ph type="title"/>
          </p:nvPr>
        </p:nvSpPr>
        <p:spPr/>
        <p:txBody>
          <a:bodyPr/>
          <a:lstStyle/>
          <a:p>
            <a:r>
              <a:rPr lang="de-DE" dirty="0"/>
              <a:t>Creative Commons </a:t>
            </a:r>
            <a:br>
              <a:rPr lang="de-DE" dirty="0"/>
            </a:br>
            <a:endParaRPr lang="de-DE" dirty="0"/>
          </a:p>
        </p:txBody>
      </p:sp>
      <p:pic>
        <p:nvPicPr>
          <p:cNvPr id="5" name="Grafik 4">
            <a:extLst>
              <a:ext uri="{FF2B5EF4-FFF2-40B4-BE49-F238E27FC236}">
                <a16:creationId xmlns:a16="http://schemas.microsoft.com/office/drawing/2014/main" id="{B55560E0-D1B4-4132-BF15-8F210407EA89}"/>
              </a:ext>
            </a:extLst>
          </p:cNvPr>
          <p:cNvPicPr>
            <a:picLocks noChangeAspect="1"/>
          </p:cNvPicPr>
          <p:nvPr/>
        </p:nvPicPr>
        <p:blipFill>
          <a:blip r:embed="rId4"/>
          <a:stretch>
            <a:fillRect/>
          </a:stretch>
        </p:blipFill>
        <p:spPr>
          <a:xfrm>
            <a:off x="5276447" y="1070572"/>
            <a:ext cx="1518967" cy="841010"/>
          </a:xfrm>
          <a:prstGeom prst="rect">
            <a:avLst/>
          </a:prstGeom>
        </p:spPr>
      </p:pic>
      <p:pic>
        <p:nvPicPr>
          <p:cNvPr id="6" name="Grafik 5">
            <a:extLst>
              <a:ext uri="{FF2B5EF4-FFF2-40B4-BE49-F238E27FC236}">
                <a16:creationId xmlns:a16="http://schemas.microsoft.com/office/drawing/2014/main" id="{21DB0048-BA30-4DBC-8D88-91D03995A0AA}"/>
              </a:ext>
            </a:extLst>
          </p:cNvPr>
          <p:cNvPicPr>
            <a:picLocks noChangeAspect="1"/>
          </p:cNvPicPr>
          <p:nvPr/>
        </p:nvPicPr>
        <p:blipFill>
          <a:blip r:embed="rId5"/>
          <a:stretch>
            <a:fillRect/>
          </a:stretch>
        </p:blipFill>
        <p:spPr>
          <a:xfrm>
            <a:off x="5252631" y="1970255"/>
            <a:ext cx="5458587" cy="933580"/>
          </a:xfrm>
          <a:prstGeom prst="rect">
            <a:avLst/>
          </a:prstGeom>
        </p:spPr>
      </p:pic>
      <p:pic>
        <p:nvPicPr>
          <p:cNvPr id="7" name="Grafik 6">
            <a:extLst>
              <a:ext uri="{FF2B5EF4-FFF2-40B4-BE49-F238E27FC236}">
                <a16:creationId xmlns:a16="http://schemas.microsoft.com/office/drawing/2014/main" id="{2F48EB6C-219B-4FD7-A6B9-6C37D7633AB6}"/>
              </a:ext>
            </a:extLst>
          </p:cNvPr>
          <p:cNvPicPr>
            <a:picLocks noChangeAspect="1"/>
          </p:cNvPicPr>
          <p:nvPr/>
        </p:nvPicPr>
        <p:blipFill>
          <a:blip r:embed="rId6"/>
          <a:stretch>
            <a:fillRect/>
          </a:stretch>
        </p:blipFill>
        <p:spPr>
          <a:xfrm>
            <a:off x="5252631" y="3862014"/>
            <a:ext cx="3419952" cy="1000265"/>
          </a:xfrm>
          <a:prstGeom prst="rect">
            <a:avLst/>
          </a:prstGeom>
        </p:spPr>
      </p:pic>
      <p:pic>
        <p:nvPicPr>
          <p:cNvPr id="8" name="Grafik 7">
            <a:extLst>
              <a:ext uri="{FF2B5EF4-FFF2-40B4-BE49-F238E27FC236}">
                <a16:creationId xmlns:a16="http://schemas.microsoft.com/office/drawing/2014/main" id="{0710BFC9-C17D-4703-9CCB-4EC40FA4AD06}"/>
              </a:ext>
            </a:extLst>
          </p:cNvPr>
          <p:cNvPicPr>
            <a:picLocks noChangeAspect="1"/>
          </p:cNvPicPr>
          <p:nvPr/>
        </p:nvPicPr>
        <p:blipFill>
          <a:blip r:embed="rId7"/>
          <a:stretch>
            <a:fillRect/>
          </a:stretch>
        </p:blipFill>
        <p:spPr>
          <a:xfrm>
            <a:off x="5133490" y="3021904"/>
            <a:ext cx="3477110" cy="895475"/>
          </a:xfrm>
          <a:prstGeom prst="rect">
            <a:avLst/>
          </a:prstGeom>
        </p:spPr>
      </p:pic>
      <p:pic>
        <p:nvPicPr>
          <p:cNvPr id="9" name="Grafik 8">
            <a:extLst>
              <a:ext uri="{FF2B5EF4-FFF2-40B4-BE49-F238E27FC236}">
                <a16:creationId xmlns:a16="http://schemas.microsoft.com/office/drawing/2014/main" id="{C4F6E95F-39CF-4B06-AD2F-0E6E2955E211}"/>
              </a:ext>
            </a:extLst>
          </p:cNvPr>
          <p:cNvPicPr>
            <a:picLocks noChangeAspect="1"/>
          </p:cNvPicPr>
          <p:nvPr/>
        </p:nvPicPr>
        <p:blipFill>
          <a:blip r:embed="rId8"/>
          <a:stretch>
            <a:fillRect/>
          </a:stretch>
        </p:blipFill>
        <p:spPr>
          <a:xfrm>
            <a:off x="5171594" y="4805635"/>
            <a:ext cx="7011378" cy="933580"/>
          </a:xfrm>
          <a:prstGeom prst="rect">
            <a:avLst/>
          </a:prstGeom>
        </p:spPr>
      </p:pic>
      <p:pic>
        <p:nvPicPr>
          <p:cNvPr id="10" name="Grafik 9">
            <a:extLst>
              <a:ext uri="{FF2B5EF4-FFF2-40B4-BE49-F238E27FC236}">
                <a16:creationId xmlns:a16="http://schemas.microsoft.com/office/drawing/2014/main" id="{C73982E0-365C-4B16-AB1B-65A8F164764C}"/>
              </a:ext>
            </a:extLst>
          </p:cNvPr>
          <p:cNvPicPr>
            <a:picLocks noChangeAspect="1"/>
          </p:cNvPicPr>
          <p:nvPr/>
        </p:nvPicPr>
        <p:blipFill>
          <a:blip r:embed="rId9"/>
          <a:stretch>
            <a:fillRect/>
          </a:stretch>
        </p:blipFill>
        <p:spPr>
          <a:xfrm>
            <a:off x="5171594" y="5719696"/>
            <a:ext cx="5591955" cy="943107"/>
          </a:xfrm>
          <a:prstGeom prst="rect">
            <a:avLst/>
          </a:prstGeom>
        </p:spPr>
      </p:pic>
      <p:sp>
        <p:nvSpPr>
          <p:cNvPr id="12" name="Textfeld 11">
            <a:extLst>
              <a:ext uri="{FF2B5EF4-FFF2-40B4-BE49-F238E27FC236}">
                <a16:creationId xmlns:a16="http://schemas.microsoft.com/office/drawing/2014/main" id="{852EECFF-1DD8-466C-A915-55FA646922A4}"/>
              </a:ext>
            </a:extLst>
          </p:cNvPr>
          <p:cNvSpPr txBox="1"/>
          <p:nvPr/>
        </p:nvSpPr>
        <p:spPr>
          <a:xfrm>
            <a:off x="6915180" y="1274500"/>
            <a:ext cx="4893666" cy="307777"/>
          </a:xfrm>
          <a:prstGeom prst="rect">
            <a:avLst/>
          </a:prstGeom>
          <a:noFill/>
        </p:spPr>
        <p:txBody>
          <a:bodyPr wrap="square">
            <a:spAutoFit/>
          </a:bodyPr>
          <a:lstStyle/>
          <a:p>
            <a:r>
              <a:rPr lang="de-DE" sz="1400" dirty="0">
                <a:hlinkClick r:id="rId10"/>
              </a:rPr>
              <a:t>https://creativecommons.org/licenses/by/4.0/deed.de</a:t>
            </a:r>
            <a:r>
              <a:rPr lang="de-DE" sz="1400" dirty="0"/>
              <a:t> </a:t>
            </a:r>
          </a:p>
        </p:txBody>
      </p:sp>
      <p:sp>
        <p:nvSpPr>
          <p:cNvPr id="14" name="Textfeld 13">
            <a:extLst>
              <a:ext uri="{FF2B5EF4-FFF2-40B4-BE49-F238E27FC236}">
                <a16:creationId xmlns:a16="http://schemas.microsoft.com/office/drawing/2014/main" id="{36EDB7C4-32F3-4B49-96A6-5AC0BB912FA5}"/>
              </a:ext>
            </a:extLst>
          </p:cNvPr>
          <p:cNvSpPr txBox="1"/>
          <p:nvPr/>
        </p:nvSpPr>
        <p:spPr>
          <a:xfrm>
            <a:off x="6915180" y="2011861"/>
            <a:ext cx="6096000" cy="307777"/>
          </a:xfrm>
          <a:prstGeom prst="rect">
            <a:avLst/>
          </a:prstGeom>
          <a:noFill/>
        </p:spPr>
        <p:txBody>
          <a:bodyPr wrap="square">
            <a:spAutoFit/>
          </a:bodyPr>
          <a:lstStyle/>
          <a:p>
            <a:r>
              <a:rPr lang="de-DE" sz="1400" dirty="0">
                <a:hlinkClick r:id="rId11"/>
              </a:rPr>
              <a:t>https://creativecommons.org/licenses/by-sa/4.0/deed.de</a:t>
            </a:r>
            <a:r>
              <a:rPr lang="de-DE" sz="1400" dirty="0"/>
              <a:t> </a:t>
            </a:r>
          </a:p>
        </p:txBody>
      </p:sp>
      <p:sp>
        <p:nvSpPr>
          <p:cNvPr id="16" name="Textfeld 15">
            <a:extLst>
              <a:ext uri="{FF2B5EF4-FFF2-40B4-BE49-F238E27FC236}">
                <a16:creationId xmlns:a16="http://schemas.microsoft.com/office/drawing/2014/main" id="{FF8B2FEC-5CCA-4892-9BAF-782D3085DD12}"/>
              </a:ext>
            </a:extLst>
          </p:cNvPr>
          <p:cNvSpPr txBox="1"/>
          <p:nvPr/>
        </p:nvSpPr>
        <p:spPr>
          <a:xfrm>
            <a:off x="6962607" y="4831440"/>
            <a:ext cx="4747260" cy="307777"/>
          </a:xfrm>
          <a:prstGeom prst="rect">
            <a:avLst/>
          </a:prstGeom>
          <a:noFill/>
        </p:spPr>
        <p:txBody>
          <a:bodyPr wrap="square">
            <a:spAutoFit/>
          </a:bodyPr>
          <a:lstStyle/>
          <a:p>
            <a:r>
              <a:rPr lang="de-DE" sz="1400" dirty="0">
                <a:hlinkClick r:id="rId12"/>
              </a:rPr>
              <a:t>https://creativecommons.org/licenses/by-nc-sa/4.0/deed.de</a:t>
            </a:r>
            <a:r>
              <a:rPr lang="de-DE" sz="1400" dirty="0"/>
              <a:t> </a:t>
            </a:r>
          </a:p>
        </p:txBody>
      </p:sp>
      <p:sp>
        <p:nvSpPr>
          <p:cNvPr id="17" name="Textfeld 16">
            <a:extLst>
              <a:ext uri="{FF2B5EF4-FFF2-40B4-BE49-F238E27FC236}">
                <a16:creationId xmlns:a16="http://schemas.microsoft.com/office/drawing/2014/main" id="{71F417D9-9A9E-4647-91ED-BA02E4DA2B5B}"/>
              </a:ext>
            </a:extLst>
          </p:cNvPr>
          <p:cNvSpPr txBox="1"/>
          <p:nvPr/>
        </p:nvSpPr>
        <p:spPr>
          <a:xfrm>
            <a:off x="6962607" y="3820134"/>
            <a:ext cx="4747260" cy="307777"/>
          </a:xfrm>
          <a:prstGeom prst="rect">
            <a:avLst/>
          </a:prstGeom>
          <a:noFill/>
        </p:spPr>
        <p:txBody>
          <a:bodyPr wrap="square">
            <a:spAutoFit/>
          </a:bodyPr>
          <a:lstStyle/>
          <a:p>
            <a:r>
              <a:rPr lang="de-DE" sz="1400" dirty="0">
                <a:hlinkClick r:id="rId13"/>
              </a:rPr>
              <a:t>https://creativecommons.org/licenses/by-nd/4.0/deed.de</a:t>
            </a:r>
            <a:r>
              <a:rPr lang="de-DE" sz="1400" dirty="0"/>
              <a:t> </a:t>
            </a:r>
          </a:p>
        </p:txBody>
      </p:sp>
      <p:sp>
        <p:nvSpPr>
          <p:cNvPr id="18" name="Textfeld 17">
            <a:extLst>
              <a:ext uri="{FF2B5EF4-FFF2-40B4-BE49-F238E27FC236}">
                <a16:creationId xmlns:a16="http://schemas.microsoft.com/office/drawing/2014/main" id="{4C07002A-C960-499B-A605-379F10286ABD}"/>
              </a:ext>
            </a:extLst>
          </p:cNvPr>
          <p:cNvSpPr txBox="1"/>
          <p:nvPr/>
        </p:nvSpPr>
        <p:spPr>
          <a:xfrm>
            <a:off x="6925667" y="3003228"/>
            <a:ext cx="4747260" cy="307777"/>
          </a:xfrm>
          <a:prstGeom prst="rect">
            <a:avLst/>
          </a:prstGeom>
          <a:noFill/>
        </p:spPr>
        <p:txBody>
          <a:bodyPr wrap="square">
            <a:spAutoFit/>
          </a:bodyPr>
          <a:lstStyle/>
          <a:p>
            <a:r>
              <a:rPr lang="de-DE" sz="1400" dirty="0">
                <a:hlinkClick r:id="rId12"/>
              </a:rPr>
              <a:t>https://creativecommons.org/licenses/by-nc/4.0/deed.de</a:t>
            </a:r>
            <a:r>
              <a:rPr lang="de-DE" sz="1400" dirty="0"/>
              <a:t> </a:t>
            </a:r>
          </a:p>
        </p:txBody>
      </p:sp>
      <p:sp>
        <p:nvSpPr>
          <p:cNvPr id="19" name="Textfeld 18">
            <a:extLst>
              <a:ext uri="{FF2B5EF4-FFF2-40B4-BE49-F238E27FC236}">
                <a16:creationId xmlns:a16="http://schemas.microsoft.com/office/drawing/2014/main" id="{7869A7A5-5672-4BCC-8B56-5673B486C67A}"/>
              </a:ext>
            </a:extLst>
          </p:cNvPr>
          <p:cNvSpPr txBox="1"/>
          <p:nvPr/>
        </p:nvSpPr>
        <p:spPr>
          <a:xfrm>
            <a:off x="6988383" y="5750445"/>
            <a:ext cx="4747260" cy="307777"/>
          </a:xfrm>
          <a:prstGeom prst="rect">
            <a:avLst/>
          </a:prstGeom>
          <a:noFill/>
        </p:spPr>
        <p:txBody>
          <a:bodyPr wrap="square">
            <a:spAutoFit/>
          </a:bodyPr>
          <a:lstStyle/>
          <a:p>
            <a:r>
              <a:rPr lang="de-DE" sz="1400" dirty="0">
                <a:hlinkClick r:id="rId14"/>
              </a:rPr>
              <a:t>https://creativecommons.org/licenses/by-nc-nd/4.0/deed.de</a:t>
            </a:r>
            <a:r>
              <a:rPr lang="de-DE" sz="1400" dirty="0"/>
              <a:t> </a:t>
            </a:r>
          </a:p>
        </p:txBody>
      </p:sp>
    </p:spTree>
    <p:extLst>
      <p:ext uri="{BB962C8B-B14F-4D97-AF65-F5344CB8AC3E}">
        <p14:creationId xmlns:p14="http://schemas.microsoft.com/office/powerpoint/2010/main" val="13732194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stretch>
            <a:fillRect/>
          </a:stretch>
        </p:blipFill>
        <p:spPr>
          <a:xfrm>
            <a:off x="5713409" y="0"/>
            <a:ext cx="6478592" cy="6858000"/>
          </a:xfrm>
          <a:prstGeom prst="rect">
            <a:avLst/>
          </a:prstGeom>
        </p:spPr>
      </p:pic>
      <p:sp>
        <p:nvSpPr>
          <p:cNvPr id="2" name="Titel 1"/>
          <p:cNvSpPr>
            <a:spLocks noGrp="1"/>
          </p:cNvSpPr>
          <p:nvPr>
            <p:ph type="title"/>
          </p:nvPr>
        </p:nvSpPr>
        <p:spPr>
          <a:xfrm>
            <a:off x="1776000" y="1501200"/>
            <a:ext cx="9584267" cy="696912"/>
          </a:xfrm>
          <a:prstGeom prst="rect">
            <a:avLst/>
          </a:prstGeom>
        </p:spPr>
        <p:txBody>
          <a:bodyPr/>
          <a:lstStyle/>
          <a:p>
            <a:r>
              <a:rPr lang="de-DE" dirty="0"/>
              <a:t>Creative </a:t>
            </a:r>
            <a:r>
              <a:rPr lang="de-DE" dirty="0" err="1"/>
              <a:t>Commons</a:t>
            </a:r>
            <a:r>
              <a:rPr lang="de-DE" dirty="0"/>
              <a:t>: Beispiel</a:t>
            </a:r>
          </a:p>
        </p:txBody>
      </p:sp>
      <p:pic>
        <p:nvPicPr>
          <p:cNvPr id="4" name="Inhaltsplatzhalter 3"/>
          <p:cNvPicPr>
            <a:picLocks noGrp="1" noChangeAspect="1"/>
          </p:cNvPicPr>
          <p:nvPr>
            <p:ph sz="half" idx="1"/>
          </p:nvPr>
        </p:nvPicPr>
        <p:blipFill>
          <a:blip r:embed="rId4" cstate="print"/>
          <a:stretch>
            <a:fillRect/>
          </a:stretch>
        </p:blipFill>
        <p:spPr>
          <a:xfrm>
            <a:off x="147951" y="2033425"/>
            <a:ext cx="5565457" cy="4931255"/>
          </a:xfrm>
          <a:prstGeom prst="rect">
            <a:avLst/>
          </a:prstGeom>
        </p:spPr>
      </p:pic>
      <p:sp>
        <p:nvSpPr>
          <p:cNvPr id="3" name="Foliennummernplatzhalt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feld 5">
            <a:extLst>
              <a:ext uri="{FF2B5EF4-FFF2-40B4-BE49-F238E27FC236}">
                <a16:creationId xmlns:a16="http://schemas.microsoft.com/office/drawing/2014/main" id="{32E5F922-7745-4EAC-BC88-425251CE18C4}"/>
              </a:ext>
            </a:extLst>
          </p:cNvPr>
          <p:cNvSpPr txBox="1"/>
          <p:nvPr/>
        </p:nvSpPr>
        <p:spPr>
          <a:xfrm>
            <a:off x="7993118" y="6519446"/>
            <a:ext cx="461929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hlinkClick r:id="rId5"/>
              </a:rPr>
              <a:t>https://creativecommons.org/licenses/by/4.0/</a:t>
            </a:r>
            <a:r>
              <a:rPr kumimoji="0" lang="de-DE"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77802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4FDBB1-12D2-4845-BC92-CA5A683DF42A}"/>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A18E7191-F187-4AB9-92D2-5852E51E9AD6}"/>
              </a:ext>
            </a:extLst>
          </p:cNvPr>
          <p:cNvSpPr>
            <a:spLocks noGrp="1"/>
          </p:cNvSpPr>
          <p:nvPr>
            <p:ph sz="half" idx="1"/>
          </p:nvPr>
        </p:nvSpPr>
        <p:spPr>
          <a:xfrm>
            <a:off x="1775520" y="5802923"/>
            <a:ext cx="9806880" cy="569524"/>
          </a:xfrm>
        </p:spPr>
        <p:txBody>
          <a:bodyPr/>
          <a:lstStyle/>
          <a:p>
            <a:r>
              <a:rPr lang="de-DE" dirty="0"/>
              <a:t>Zugang zu Web </a:t>
            </a:r>
            <a:r>
              <a:rPr lang="de-DE" dirty="0" err="1"/>
              <a:t>of</a:t>
            </a:r>
            <a:r>
              <a:rPr lang="de-DE" dirty="0"/>
              <a:t> Science über UBR - DBIS</a:t>
            </a:r>
          </a:p>
        </p:txBody>
      </p:sp>
      <p:sp>
        <p:nvSpPr>
          <p:cNvPr id="4" name="Inhaltsplatzhalter 3">
            <a:extLst>
              <a:ext uri="{FF2B5EF4-FFF2-40B4-BE49-F238E27FC236}">
                <a16:creationId xmlns:a16="http://schemas.microsoft.com/office/drawing/2014/main" id="{5E953F9E-9031-4B55-A8D0-25A7FB4F5232}"/>
              </a:ext>
            </a:extLst>
          </p:cNvPr>
          <p:cNvSpPr>
            <a:spLocks noGrp="1"/>
          </p:cNvSpPr>
          <p:nvPr>
            <p:ph sz="half" idx="2"/>
          </p:nvPr>
        </p:nvSpPr>
        <p:spPr/>
        <p:txBody>
          <a:bodyPr/>
          <a:lstStyle/>
          <a:p>
            <a:endParaRPr lang="de-DE"/>
          </a:p>
        </p:txBody>
      </p:sp>
      <p:sp>
        <p:nvSpPr>
          <p:cNvPr id="5" name="Foliennummernplatzhalter 4">
            <a:extLst>
              <a:ext uri="{FF2B5EF4-FFF2-40B4-BE49-F238E27FC236}">
                <a16:creationId xmlns:a16="http://schemas.microsoft.com/office/drawing/2014/main" id="{F52C7DE4-1DC2-4AAE-A4BB-8B7E7E14B580}"/>
              </a:ext>
            </a:extLst>
          </p:cNvPr>
          <p:cNvSpPr>
            <a:spLocks noGrp="1"/>
          </p:cNvSpPr>
          <p:nvPr>
            <p:ph type="sldNum" sz="quarter" idx="10"/>
          </p:nvPr>
        </p:nvSpPr>
        <p:spPr/>
        <p:txBody>
          <a:bodyPr/>
          <a:lstStyle/>
          <a:p>
            <a:fld id="{4216277B-9607-44BE-A1ED-4FEAE3E992E7}" type="slidenum">
              <a:rPr lang="de-DE" smtClean="0"/>
              <a:pPr/>
              <a:t>7</a:t>
            </a:fld>
            <a:endParaRPr lang="de-DE"/>
          </a:p>
        </p:txBody>
      </p:sp>
      <p:pic>
        <p:nvPicPr>
          <p:cNvPr id="9" name="Grafik 8">
            <a:extLst>
              <a:ext uri="{FF2B5EF4-FFF2-40B4-BE49-F238E27FC236}">
                <a16:creationId xmlns:a16="http://schemas.microsoft.com/office/drawing/2014/main" id="{F9167CC3-6E37-4D1E-9756-09FE10E859F5}"/>
              </a:ext>
            </a:extLst>
          </p:cNvPr>
          <p:cNvPicPr>
            <a:picLocks noChangeAspect="1"/>
          </p:cNvPicPr>
          <p:nvPr/>
        </p:nvPicPr>
        <p:blipFill>
          <a:blip r:embed="rId3"/>
          <a:stretch>
            <a:fillRect/>
          </a:stretch>
        </p:blipFill>
        <p:spPr>
          <a:xfrm>
            <a:off x="0" y="-107029"/>
            <a:ext cx="12192000" cy="4560681"/>
          </a:xfrm>
          <a:prstGeom prst="rect">
            <a:avLst/>
          </a:prstGeom>
        </p:spPr>
      </p:pic>
    </p:spTree>
    <p:extLst>
      <p:ext uri="{BB962C8B-B14F-4D97-AF65-F5344CB8AC3E}">
        <p14:creationId xmlns:p14="http://schemas.microsoft.com/office/powerpoint/2010/main" val="33434642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696912"/>
          </a:xfrm>
          <a:prstGeom prst="rect">
            <a:avLst/>
          </a:prstGeom>
        </p:spPr>
        <p:txBody>
          <a:bodyPr/>
          <a:lstStyle/>
          <a:p>
            <a:r>
              <a:rPr lang="de-DE" dirty="0"/>
              <a:t>4. Teil:</a:t>
            </a:r>
            <a:br>
              <a:rPr lang="de-DE" dirty="0"/>
            </a:br>
            <a:r>
              <a:rPr lang="de-DE" dirty="0"/>
              <a:t>Forschungsdaten</a:t>
            </a:r>
            <a:br>
              <a:rPr lang="de-DE" dirty="0"/>
            </a:br>
            <a:endParaRPr lang="de-DE" dirty="0"/>
          </a:p>
        </p:txBody>
      </p:sp>
      <p:sp>
        <p:nvSpPr>
          <p:cNvPr id="3" name="Inhaltsplatzhalter 2"/>
          <p:cNvSpPr>
            <a:spLocks noGrp="1"/>
          </p:cNvSpPr>
          <p:nvPr>
            <p:ph sz="half" idx="1"/>
          </p:nvPr>
        </p:nvSpPr>
        <p:spPr>
          <a:xfrm>
            <a:off x="1775520" y="2767263"/>
            <a:ext cx="4889975" cy="2931598"/>
          </a:xfrm>
        </p:spPr>
        <p:txBody>
          <a:bodyPr>
            <a:normAutofit/>
          </a:bodyPr>
          <a:lstStyle/>
          <a:p>
            <a:pPr indent="0">
              <a:buNone/>
            </a:pPr>
            <a:r>
              <a:rPr lang="de-DE" sz="2000" dirty="0"/>
              <a:t>= „digitale und elektronisch speicherbare Daten […], die im Zuge eines wissenschaftlichen Vorhabens z. B. durch Quellenforschungen, Experimente, Messungen, Erhebungen oder Befragungen entstehen.“ </a:t>
            </a:r>
            <a:r>
              <a:rPr lang="de-DE" sz="2000" u="sng" dirty="0">
                <a:hlinkClick r:id="rId3"/>
              </a:rPr>
              <a:t>DFG, 2010</a:t>
            </a:r>
            <a:endParaRPr lang="de-DE" sz="2000" dirty="0"/>
          </a:p>
          <a:p>
            <a:pPr indent="0">
              <a:buNone/>
            </a:pPr>
            <a:endParaRPr lang="de-DE" dirty="0"/>
          </a:p>
          <a:p>
            <a:pPr indent="0">
              <a:buNone/>
            </a:pPr>
            <a:endParaRPr lang="de-DE" dirty="0"/>
          </a:p>
          <a:p>
            <a:pPr marL="285750" indent="-285750"/>
            <a:endParaRPr lang="de-DE" dirty="0"/>
          </a:p>
          <a:p>
            <a:pPr indent="0">
              <a:buNone/>
            </a:pPr>
            <a:endParaRPr lang="de-DE" dirty="0"/>
          </a:p>
          <a:p>
            <a:endParaRPr lang="de-DE" dirty="0"/>
          </a:p>
          <a:p>
            <a:endParaRPr lang="de-DE" dirty="0"/>
          </a:p>
        </p:txBody>
      </p:sp>
      <p:pic>
        <p:nvPicPr>
          <p:cNvPr id="5" name="Grafik 4"/>
          <p:cNvPicPr>
            <a:picLocks noChangeAspect="1"/>
          </p:cNvPicPr>
          <p:nvPr/>
        </p:nvPicPr>
        <p:blipFill>
          <a:blip r:embed="rId4" cstate="print"/>
          <a:stretch>
            <a:fillRect/>
          </a:stretch>
        </p:blipFill>
        <p:spPr>
          <a:xfrm>
            <a:off x="6809873" y="1514772"/>
            <a:ext cx="4657259" cy="4717587"/>
          </a:xfrm>
          <a:prstGeom prst="rect">
            <a:avLst/>
          </a:prstGeom>
        </p:spPr>
      </p:pic>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791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CBDB400-512E-40C9-8886-A37803899AC7}"/>
              </a:ext>
            </a:extLst>
          </p:cNvPr>
          <p:cNvSpPr>
            <a:spLocks noGrp="1"/>
          </p:cNvSpPr>
          <p:nvPr>
            <p:ph sz="half" idx="1"/>
          </p:nvPr>
        </p:nvSpPr>
        <p:spPr>
          <a:xfrm>
            <a:off x="1831804" y="5767754"/>
            <a:ext cx="5154197" cy="1118786"/>
          </a:xfrm>
        </p:spPr>
        <p:txBody>
          <a:bodyPr>
            <a:normAutofit/>
          </a:bodyPr>
          <a:lstStyle/>
          <a:p>
            <a:pPr indent="0">
              <a:buNone/>
            </a:pPr>
            <a:r>
              <a:rPr lang="de-DE" sz="1100" baseline="30000" dirty="0"/>
              <a:t>1</a:t>
            </a:r>
            <a:r>
              <a:rPr lang="de-DE" sz="1100" dirty="0"/>
              <a:t>Prinz, Schlange und </a:t>
            </a:r>
            <a:r>
              <a:rPr lang="de-DE" sz="1100" dirty="0" err="1"/>
              <a:t>Assadulah</a:t>
            </a:r>
            <a:r>
              <a:rPr lang="de-DE" sz="1100" dirty="0"/>
              <a:t>, </a:t>
            </a:r>
            <a:r>
              <a:rPr lang="en-GB" sz="1100" dirty="0"/>
              <a:t>Believe it or not: how much can we rely on published data on potential drug targets? </a:t>
            </a:r>
            <a:r>
              <a:rPr lang="de-DE" sz="1100" dirty="0"/>
              <a:t>Nature Reviews Drug Discovery 10, 712 (2011); </a:t>
            </a:r>
            <a:r>
              <a:rPr lang="de-DE" sz="1100" dirty="0">
                <a:hlinkClick r:id="rId3"/>
              </a:rPr>
              <a:t>https://doi.org/10.1038/nrd3439-c1</a:t>
            </a:r>
            <a:r>
              <a:rPr lang="de-DE" sz="1100" dirty="0"/>
              <a:t> </a:t>
            </a:r>
          </a:p>
          <a:p>
            <a:pPr indent="0">
              <a:buNone/>
            </a:pPr>
            <a:r>
              <a:rPr lang="de-DE" sz="1100" baseline="30000" dirty="0"/>
              <a:t>2</a:t>
            </a:r>
            <a:r>
              <a:rPr lang="de-DE" sz="1100" dirty="0"/>
              <a:t>Begley and Ellis, </a:t>
            </a:r>
            <a:r>
              <a:rPr lang="en-GB" sz="1100" dirty="0"/>
              <a:t>Raise standards for preclinical cancer research, </a:t>
            </a:r>
            <a:r>
              <a:rPr lang="de-DE" sz="1100" dirty="0"/>
              <a:t>Nature 483, S. 531-533 (2012); </a:t>
            </a:r>
            <a:r>
              <a:rPr lang="de-DE" sz="1100" dirty="0">
                <a:hlinkClick r:id="rId4"/>
              </a:rPr>
              <a:t>https://doi.org/10.1038/483531a</a:t>
            </a:r>
            <a:r>
              <a:rPr lang="de-DE" sz="1100" dirty="0"/>
              <a:t> </a:t>
            </a:r>
          </a:p>
          <a:p>
            <a:endParaRPr lang="de-DE" dirty="0"/>
          </a:p>
        </p:txBody>
      </p:sp>
      <p:sp>
        <p:nvSpPr>
          <p:cNvPr id="3" name="Foliennummernplatzhalter 2">
            <a:extLst>
              <a:ext uri="{FF2B5EF4-FFF2-40B4-BE49-F238E27FC236}">
                <a16:creationId xmlns:a16="http://schemas.microsoft.com/office/drawing/2014/main" id="{1378F9F2-0192-46EC-9DA3-B8566EF1D8C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a:extLst>
              <a:ext uri="{FF2B5EF4-FFF2-40B4-BE49-F238E27FC236}">
                <a16:creationId xmlns:a16="http://schemas.microsoft.com/office/drawing/2014/main" id="{70CDF413-A878-4E91-ADE4-979F448918DA}"/>
              </a:ext>
            </a:extLst>
          </p:cNvPr>
          <p:cNvSpPr>
            <a:spLocks noGrp="1"/>
          </p:cNvSpPr>
          <p:nvPr>
            <p:ph type="title"/>
          </p:nvPr>
        </p:nvSpPr>
        <p:spPr/>
        <p:txBody>
          <a:bodyPr/>
          <a:lstStyle/>
          <a:p>
            <a:r>
              <a:rPr lang="de-DE" dirty="0"/>
              <a:t>Datenmanagement – warum?</a:t>
            </a:r>
          </a:p>
        </p:txBody>
      </p:sp>
      <p:pic>
        <p:nvPicPr>
          <p:cNvPr id="5" name="Picture 2" descr="C:\Users\LocalAdmin\Documents\Forschungsdaten\Vorträge\Bilder\080111_1239_WhyYOUneeda11.png">
            <a:extLst>
              <a:ext uri="{FF2B5EF4-FFF2-40B4-BE49-F238E27FC236}">
                <a16:creationId xmlns:a16="http://schemas.microsoft.com/office/drawing/2014/main" id="{365A0D9A-B5FD-4FFD-BB20-8144725EE8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2285" y="0"/>
            <a:ext cx="5154197" cy="68865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89FE2942-9FF6-4D28-99AC-B90A58CE7B6E}"/>
              </a:ext>
            </a:extLst>
          </p:cNvPr>
          <p:cNvSpPr txBox="1"/>
          <p:nvPr/>
        </p:nvSpPr>
        <p:spPr>
          <a:xfrm>
            <a:off x="1775520" y="2443163"/>
            <a:ext cx="476815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65% </a:t>
            </a:r>
            <a:r>
              <a:rPr kumimoji="0" lang="de-DE" sz="24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mn-cs"/>
              </a:rPr>
              <a:t>1</a:t>
            </a:r>
            <a:r>
              <a:rPr kumimoji="0" lang="de-DE"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bis 90% </a:t>
            </a:r>
            <a:r>
              <a:rPr kumimoji="0" lang="de-DE" sz="24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mn-cs"/>
              </a:rPr>
              <a:t>2</a:t>
            </a:r>
            <a:r>
              <a:rPr kumimoji="0" lang="de-DE"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 aller Ergebnisse in wissenschaftlichen Zeitschriften sind nicht reproduzierbar!!!</a:t>
            </a:r>
          </a:p>
        </p:txBody>
      </p:sp>
    </p:spTree>
    <p:extLst>
      <p:ext uri="{BB962C8B-B14F-4D97-AF65-F5344CB8AC3E}">
        <p14:creationId xmlns:p14="http://schemas.microsoft.com/office/powerpoint/2010/main" val="346524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E1EA5AF-6037-46D8-A842-645A5E06A4FE}"/>
              </a:ext>
            </a:extLst>
          </p:cNvPr>
          <p:cNvSpPr>
            <a:spLocks noGrp="1"/>
          </p:cNvSpPr>
          <p:nvPr>
            <p:ph sz="half" idx="1"/>
          </p:nvPr>
        </p:nvSpPr>
        <p:spPr>
          <a:xfrm>
            <a:off x="1775520" y="1733550"/>
            <a:ext cx="5110393" cy="4457700"/>
          </a:xfrm>
        </p:spPr>
        <p:txBody>
          <a:bodyPr>
            <a:normAutofit/>
          </a:bodyPr>
          <a:lstStyle/>
          <a:p>
            <a:endParaRPr lang="de-DE" dirty="0"/>
          </a:p>
          <a:p>
            <a:pPr indent="0">
              <a:buNone/>
            </a:pPr>
            <a:r>
              <a:rPr lang="de-DE" dirty="0"/>
              <a:t>Gutes Datenmanagement von Beginn an </a:t>
            </a:r>
          </a:p>
          <a:p>
            <a:pPr marL="285750" indent="-285750"/>
            <a:r>
              <a:rPr lang="de-DE" dirty="0"/>
              <a:t>minimiert das Risiko des Datenverlustes</a:t>
            </a:r>
          </a:p>
          <a:p>
            <a:pPr marL="285750" indent="-285750"/>
            <a:r>
              <a:rPr lang="de-DE" dirty="0"/>
              <a:t>spart am Ende Zeit</a:t>
            </a:r>
          </a:p>
          <a:p>
            <a:pPr marL="285750" indent="-285750"/>
            <a:r>
              <a:rPr lang="de-DE" dirty="0"/>
              <a:t>strukturiert das Projekt</a:t>
            </a:r>
          </a:p>
          <a:p>
            <a:pPr marL="285750" indent="-285750"/>
            <a:r>
              <a:rPr lang="de-DE" dirty="0"/>
              <a:t>lässt früh eventuelle Probleme erkennen</a:t>
            </a:r>
          </a:p>
          <a:p>
            <a:pPr marL="285750" indent="-285750"/>
            <a:r>
              <a:rPr lang="de-DE" dirty="0"/>
              <a:t>klärt Verantwortlichkeiten</a:t>
            </a:r>
          </a:p>
          <a:p>
            <a:pPr marL="285750" indent="-285750"/>
            <a:r>
              <a:rPr lang="de-DE" dirty="0"/>
              <a:t>dokumentiert Richtlinien</a:t>
            </a:r>
          </a:p>
          <a:p>
            <a:pPr marL="285750" indent="-285750"/>
            <a:r>
              <a:rPr lang="de-DE" dirty="0"/>
              <a:t>führt zu leichterer Nutzbarkeit und Reproduzierbarkeit von Forschungsergebnisse</a:t>
            </a:r>
          </a:p>
          <a:p>
            <a:pPr marL="285750" indent="-285750"/>
            <a:r>
              <a:rPr lang="de-DE" dirty="0"/>
              <a:t>ist gute wissenschaftliche Praxis</a:t>
            </a:r>
          </a:p>
          <a:p>
            <a:pPr marL="285750" indent="-285750"/>
            <a:r>
              <a:rPr lang="de-DE" dirty="0"/>
              <a:t>erfüllt die Vorgaben von Forschungsförderern und Zeitschriften</a:t>
            </a:r>
          </a:p>
        </p:txBody>
      </p:sp>
      <p:sp>
        <p:nvSpPr>
          <p:cNvPr id="3" name="Foliennummernplatzhalter 2">
            <a:extLst>
              <a:ext uri="{FF2B5EF4-FFF2-40B4-BE49-F238E27FC236}">
                <a16:creationId xmlns:a16="http://schemas.microsoft.com/office/drawing/2014/main" id="{8654D9F7-9BDB-4ED4-B298-0E00C28C2BF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a:extLst>
              <a:ext uri="{FF2B5EF4-FFF2-40B4-BE49-F238E27FC236}">
                <a16:creationId xmlns:a16="http://schemas.microsoft.com/office/drawing/2014/main" id="{60E7F911-3E8F-4A18-9B9C-3352241A14D5}"/>
              </a:ext>
            </a:extLst>
          </p:cNvPr>
          <p:cNvSpPr>
            <a:spLocks noGrp="1"/>
          </p:cNvSpPr>
          <p:nvPr>
            <p:ph type="title"/>
          </p:nvPr>
        </p:nvSpPr>
        <p:spPr/>
        <p:txBody>
          <a:bodyPr/>
          <a:lstStyle/>
          <a:p>
            <a:r>
              <a:rPr lang="de-DE" dirty="0"/>
              <a:t>Datenmanagement – warum?</a:t>
            </a:r>
          </a:p>
        </p:txBody>
      </p:sp>
      <p:pic>
        <p:nvPicPr>
          <p:cNvPr id="5" name="Picture 2" descr="C:\Users\LocalAdmin\Documents\Forschungsdaten\Vorträge\Bilder\080111_1239_WhyYOUneeda11.png">
            <a:extLst>
              <a:ext uri="{FF2B5EF4-FFF2-40B4-BE49-F238E27FC236}">
                <a16:creationId xmlns:a16="http://schemas.microsoft.com/office/drawing/2014/main" id="{3789B716-6934-4C5F-9071-C10C904E9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457" y="1286359"/>
            <a:ext cx="4002841" cy="506999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C6D2D4F7-747A-4BFD-9449-1E41BC8A1CC2}"/>
              </a:ext>
            </a:extLst>
          </p:cNvPr>
          <p:cNvSpPr txBox="1"/>
          <p:nvPr/>
        </p:nvSpPr>
        <p:spPr>
          <a:xfrm>
            <a:off x="6885916" y="6356351"/>
            <a:ext cx="443192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solidFill>
                <a:effectLst/>
                <a:uLnTx/>
                <a:uFillTx/>
                <a:latin typeface="Calibri"/>
                <a:ea typeface="+mn-ea"/>
                <a:cs typeface="+mn-cs"/>
              </a:rPr>
              <a:t>petermr's</a:t>
            </a:r>
            <a:r>
              <a:rPr kumimoji="0" lang="de-DE" sz="1200" b="0" i="0" u="none" strike="noStrike" kern="1200" cap="none" spc="0" normalizeH="0" baseline="0" noProof="0" dirty="0">
                <a:ln>
                  <a:noFill/>
                </a:ln>
                <a:solidFill>
                  <a:prstClr val="black"/>
                </a:solidFill>
                <a:effectLst/>
                <a:uLnTx/>
                <a:uFillTx/>
                <a:latin typeface="Calibri"/>
                <a:ea typeface="+mn-ea"/>
                <a:cs typeface="+mn-cs"/>
              </a:rPr>
              <a:t> </a:t>
            </a:r>
            <a:r>
              <a:rPr kumimoji="0" lang="de-DE" sz="1200" b="0" i="0" u="none" strike="noStrike" kern="1200" cap="none" spc="0" normalizeH="0" baseline="0" noProof="0" dirty="0" err="1">
                <a:ln>
                  <a:noFill/>
                </a:ln>
                <a:solidFill>
                  <a:prstClr val="black"/>
                </a:solidFill>
                <a:effectLst/>
                <a:uLnTx/>
                <a:uFillTx/>
                <a:latin typeface="Calibri"/>
                <a:ea typeface="+mn-ea"/>
                <a:cs typeface="+mn-cs"/>
              </a:rPr>
              <a:t>blog</a:t>
            </a:r>
            <a:r>
              <a:rPr kumimoji="0" lang="de-DE" sz="1200" b="0" i="0" u="none" strike="noStrike" kern="1200" cap="none" spc="0" normalizeH="0" baseline="0" noProof="0" dirty="0">
                <a:ln>
                  <a:noFill/>
                </a:ln>
                <a:solidFill>
                  <a:prstClr val="black"/>
                </a:solidFill>
                <a:effectLst/>
                <a:uLnTx/>
                <a:uFillTx/>
                <a:latin typeface="Calibri"/>
                <a:ea typeface="+mn-ea"/>
                <a:cs typeface="+mn-cs"/>
              </a:rPr>
              <a:t>: </a:t>
            </a:r>
            <a:r>
              <a:rPr kumimoji="0" lang="de-DE" sz="1200" b="0" i="0" u="none" strike="noStrike" kern="1200" cap="none" spc="0" normalizeH="0" baseline="0" noProof="0" dirty="0">
                <a:ln>
                  <a:noFill/>
                </a:ln>
                <a:solidFill>
                  <a:prstClr val="black"/>
                </a:solidFill>
                <a:effectLst/>
                <a:uLnTx/>
                <a:uFillTx/>
                <a:latin typeface="Calibri"/>
                <a:ea typeface="+mn-ea"/>
                <a:cs typeface="+mn-cs"/>
                <a:hlinkClick r:id="rId4"/>
              </a:rPr>
              <a:t>https://blogs.ch.cam.ac.uk/pmr/2011/08/01/why-you-need-a-data-management-plan/</a:t>
            </a:r>
            <a:r>
              <a:rPr kumimoji="0" lang="de-DE" sz="1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808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F89C7A1-8E2E-4A55-AF35-A76F9A632BA7}"/>
              </a:ext>
            </a:extLst>
          </p:cNvPr>
          <p:cNvSpPr>
            <a:spLocks noGrp="1"/>
          </p:cNvSpPr>
          <p:nvPr>
            <p:ph sz="half" idx="1"/>
          </p:nvPr>
        </p:nvSpPr>
        <p:spPr/>
        <p:txBody>
          <a:bodyPr/>
          <a:lstStyle/>
          <a:p>
            <a:pPr indent="0" algn="ctr">
              <a:buNone/>
            </a:pPr>
            <a:endParaRPr lang="de-DE" sz="2400" b="1" dirty="0"/>
          </a:p>
          <a:p>
            <a:pPr indent="0" algn="ctr">
              <a:buNone/>
            </a:pPr>
            <a:r>
              <a:rPr lang="de-DE" sz="2400" b="1" dirty="0"/>
              <a:t>„Unter dem Management von Forschungsdaten werden alle Maßnahmen verstanden, die sicherstellen, dass digitale Forschungsdaten nutzbar sind.“</a:t>
            </a:r>
            <a:endParaRPr lang="de-DE" dirty="0"/>
          </a:p>
          <a:p>
            <a:pPr indent="0">
              <a:buNone/>
            </a:pPr>
            <a:endParaRPr lang="de-DE" dirty="0"/>
          </a:p>
          <a:p>
            <a:pPr indent="0">
              <a:buNone/>
            </a:pPr>
            <a:endParaRPr lang="de-DE" dirty="0"/>
          </a:p>
          <a:p>
            <a:pPr indent="0">
              <a:buNone/>
            </a:pPr>
            <a:endParaRPr lang="de-DE" dirty="0"/>
          </a:p>
          <a:p>
            <a:pPr indent="0">
              <a:buNone/>
            </a:pPr>
            <a:endParaRPr lang="de-DE" dirty="0"/>
          </a:p>
          <a:p>
            <a:pPr indent="0" algn="ctr">
              <a:buNone/>
            </a:pPr>
            <a:r>
              <a:rPr lang="de-DE" dirty="0"/>
              <a:t>Jens Ludwig, Harry Enke (Hrsg.): </a:t>
            </a:r>
            <a:r>
              <a:rPr lang="de-DE" i="1" u="sng" dirty="0">
                <a:hlinkClick r:id="rId3"/>
              </a:rPr>
              <a:t>Leitlinien zum Forschungsdaten-Management</a:t>
            </a:r>
            <a:r>
              <a:rPr lang="de-DE" i="1" dirty="0"/>
              <a:t>, </a:t>
            </a:r>
            <a:br>
              <a:rPr lang="de-DE" i="1" dirty="0"/>
            </a:br>
            <a:r>
              <a:rPr lang="de-DE" i="1" dirty="0"/>
              <a:t>Handreichungen aus dem </a:t>
            </a:r>
            <a:r>
              <a:rPr lang="de-DE" i="1" dirty="0" err="1"/>
              <a:t>WissGrid</a:t>
            </a:r>
            <a:r>
              <a:rPr lang="de-DE" i="1" dirty="0"/>
              <a:t>-Projekt</a:t>
            </a:r>
            <a:r>
              <a:rPr lang="de-DE" dirty="0"/>
              <a:t>. Glückstadt 2013, ISBN: 978-3-86488-032-2</a:t>
            </a:r>
          </a:p>
          <a:p>
            <a:endParaRPr lang="de-DE" dirty="0"/>
          </a:p>
        </p:txBody>
      </p:sp>
      <p:sp>
        <p:nvSpPr>
          <p:cNvPr id="3" name="Foliennummernplatzhalter 2">
            <a:extLst>
              <a:ext uri="{FF2B5EF4-FFF2-40B4-BE49-F238E27FC236}">
                <a16:creationId xmlns:a16="http://schemas.microsoft.com/office/drawing/2014/main" id="{AECD0F34-5AF3-4131-B88F-2F09AF12983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a:extLst>
              <a:ext uri="{FF2B5EF4-FFF2-40B4-BE49-F238E27FC236}">
                <a16:creationId xmlns:a16="http://schemas.microsoft.com/office/drawing/2014/main" id="{BE80B221-2704-4F49-BB7B-687F031875AF}"/>
              </a:ext>
            </a:extLst>
          </p:cNvPr>
          <p:cNvSpPr>
            <a:spLocks noGrp="1"/>
          </p:cNvSpPr>
          <p:nvPr>
            <p:ph type="title"/>
          </p:nvPr>
        </p:nvSpPr>
        <p:spPr/>
        <p:txBody>
          <a:bodyPr/>
          <a:lstStyle/>
          <a:p>
            <a:r>
              <a:rPr lang="de-DE" dirty="0"/>
              <a:t>Was heißt Datenmanagement?</a:t>
            </a:r>
          </a:p>
        </p:txBody>
      </p:sp>
    </p:spTree>
    <p:extLst>
      <p:ext uri="{BB962C8B-B14F-4D97-AF65-F5344CB8AC3E}">
        <p14:creationId xmlns:p14="http://schemas.microsoft.com/office/powerpoint/2010/main" val="36607130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3BFB159-7B97-4266-AB7D-4A7C497318B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a:extLst>
              <a:ext uri="{FF2B5EF4-FFF2-40B4-BE49-F238E27FC236}">
                <a16:creationId xmlns:a16="http://schemas.microsoft.com/office/drawing/2014/main" id="{810F1AE3-4230-452F-AE84-EA6F926CB572}"/>
              </a:ext>
            </a:extLst>
          </p:cNvPr>
          <p:cNvSpPr>
            <a:spLocks noGrp="1"/>
          </p:cNvSpPr>
          <p:nvPr>
            <p:ph type="title"/>
          </p:nvPr>
        </p:nvSpPr>
        <p:spPr/>
        <p:txBody>
          <a:bodyPr/>
          <a:lstStyle/>
          <a:p>
            <a:r>
              <a:rPr lang="de-DE" dirty="0"/>
              <a:t> Datenmanagementplan (DMP)</a:t>
            </a:r>
          </a:p>
        </p:txBody>
      </p:sp>
      <p:grpSp>
        <p:nvGrpSpPr>
          <p:cNvPr id="5" name="Diagram 3">
            <a:extLst>
              <a:ext uri="{FF2B5EF4-FFF2-40B4-BE49-F238E27FC236}">
                <a16:creationId xmlns:a16="http://schemas.microsoft.com/office/drawing/2014/main" id="{82E8887A-81E2-497C-94C3-98BD9DAA4555}"/>
              </a:ext>
            </a:extLst>
          </p:cNvPr>
          <p:cNvGrpSpPr>
            <a:grpSpLocks/>
          </p:cNvGrpSpPr>
          <p:nvPr/>
        </p:nvGrpSpPr>
        <p:grpSpPr bwMode="auto">
          <a:xfrm>
            <a:off x="1775520" y="2020092"/>
            <a:ext cx="3779837" cy="3816350"/>
            <a:chOff x="1429" y="704"/>
            <a:chExt cx="2858" cy="2858"/>
          </a:xfrm>
        </p:grpSpPr>
        <p:sp>
          <p:nvSpPr>
            <p:cNvPr id="6" name="AutoShape 4">
              <a:extLst>
                <a:ext uri="{FF2B5EF4-FFF2-40B4-BE49-F238E27FC236}">
                  <a16:creationId xmlns:a16="http://schemas.microsoft.com/office/drawing/2014/main" id="{ACAA0DC7-D888-4418-BD9B-6794443FDED6}"/>
                </a:ext>
              </a:extLst>
            </p:cNvPr>
            <p:cNvSpPr>
              <a:spLocks noChangeAspect="1" noChangeArrowheads="1" noTextEdit="1"/>
            </p:cNvSpPr>
            <p:nvPr/>
          </p:nvSpPr>
          <p:spPr bwMode="auto">
            <a:xfrm>
              <a:off x="1429" y="704"/>
              <a:ext cx="2858" cy="285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_s1028">
              <a:extLst>
                <a:ext uri="{FF2B5EF4-FFF2-40B4-BE49-F238E27FC236}">
                  <a16:creationId xmlns:a16="http://schemas.microsoft.com/office/drawing/2014/main" id="{17486FD4-1808-4CC5-BF53-7AA7D371CA92}"/>
                </a:ext>
              </a:extLst>
            </p:cNvPr>
            <p:cNvSpPr>
              <a:spLocks noChangeArrowheads="1" noTextEdit="1"/>
            </p:cNvSpPr>
            <p:nvPr/>
          </p:nvSpPr>
          <p:spPr bwMode="auto">
            <a:xfrm>
              <a:off x="2129" y="918"/>
              <a:ext cx="1458" cy="14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rgbClr val="FF0000"/>
            </a:solidFill>
            <a:ln w="9525">
              <a:solidFill>
                <a:schemeClr val="tx1"/>
              </a:solidFill>
              <a:miter lim="800000"/>
              <a:headEnd/>
              <a:tailEnd/>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_s1029">
              <a:extLst>
                <a:ext uri="{FF2B5EF4-FFF2-40B4-BE49-F238E27FC236}">
                  <a16:creationId xmlns:a16="http://schemas.microsoft.com/office/drawing/2014/main" id="{517232E1-D3AD-4FD6-8FC7-BF17895EAA17}"/>
                </a:ext>
              </a:extLst>
            </p:cNvPr>
            <p:cNvSpPr>
              <a:spLocks noChangeArrowheads="1" noTextEdit="1"/>
            </p:cNvSpPr>
            <p:nvPr/>
          </p:nvSpPr>
          <p:spPr bwMode="auto">
            <a:xfrm rot="4320000">
              <a:off x="2591" y="1254"/>
              <a:ext cx="1458" cy="14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rgbClr val="FFFF99"/>
            </a:solidFill>
            <a:ln w="9525">
              <a:solidFill>
                <a:schemeClr val="tx1"/>
              </a:solidFill>
              <a:miter lim="800000"/>
              <a:headEnd/>
              <a:tailEnd/>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_s1030">
              <a:extLst>
                <a:ext uri="{FF2B5EF4-FFF2-40B4-BE49-F238E27FC236}">
                  <a16:creationId xmlns:a16="http://schemas.microsoft.com/office/drawing/2014/main" id="{51250804-DFAA-4EC9-9D92-FD749E90B6DB}"/>
                </a:ext>
              </a:extLst>
            </p:cNvPr>
            <p:cNvSpPr>
              <a:spLocks noChangeArrowheads="1" noTextEdit="1"/>
            </p:cNvSpPr>
            <p:nvPr/>
          </p:nvSpPr>
          <p:spPr bwMode="auto">
            <a:xfrm rot="8640000">
              <a:off x="2414" y="1797"/>
              <a:ext cx="1458" cy="14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rgbClr val="FFCC00"/>
            </a:solidFill>
            <a:ln w="9525">
              <a:solidFill>
                <a:schemeClr val="tx1"/>
              </a:solidFill>
              <a:miter lim="800000"/>
              <a:headEnd/>
              <a:tailEnd/>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_s1031">
              <a:extLst>
                <a:ext uri="{FF2B5EF4-FFF2-40B4-BE49-F238E27FC236}">
                  <a16:creationId xmlns:a16="http://schemas.microsoft.com/office/drawing/2014/main" id="{C2706A29-BF94-45CC-A58F-33C9539E03D1}"/>
                </a:ext>
              </a:extLst>
            </p:cNvPr>
            <p:cNvSpPr>
              <a:spLocks noChangeArrowheads="1" noTextEdit="1"/>
            </p:cNvSpPr>
            <p:nvPr/>
          </p:nvSpPr>
          <p:spPr bwMode="auto">
            <a:xfrm rot="-8640000">
              <a:off x="1843" y="1796"/>
              <a:ext cx="1458" cy="14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rgbClr val="FF9900"/>
            </a:solidFill>
            <a:ln w="9525">
              <a:solidFill>
                <a:schemeClr val="tx1"/>
              </a:solidFill>
              <a:miter lim="800000"/>
              <a:headEnd/>
              <a:tailEnd/>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_s1032">
              <a:extLst>
                <a:ext uri="{FF2B5EF4-FFF2-40B4-BE49-F238E27FC236}">
                  <a16:creationId xmlns:a16="http://schemas.microsoft.com/office/drawing/2014/main" id="{D1A83698-01E8-4A54-B82C-3700A66DE802}"/>
                </a:ext>
              </a:extLst>
            </p:cNvPr>
            <p:cNvSpPr>
              <a:spLocks noChangeArrowheads="1" noTextEdit="1"/>
            </p:cNvSpPr>
            <p:nvPr/>
          </p:nvSpPr>
          <p:spPr bwMode="auto">
            <a:xfrm rot="-4320000">
              <a:off x="1668" y="1253"/>
              <a:ext cx="1458" cy="14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rgbClr val="FF6600"/>
            </a:solidFill>
            <a:ln w="9525">
              <a:solidFill>
                <a:schemeClr val="tx1"/>
              </a:solidFill>
              <a:miter lim="800000"/>
              <a:headEnd/>
              <a:tailEnd/>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_s1033">
              <a:extLst>
                <a:ext uri="{FF2B5EF4-FFF2-40B4-BE49-F238E27FC236}">
                  <a16:creationId xmlns:a16="http://schemas.microsoft.com/office/drawing/2014/main" id="{0FBD5373-85D2-4F72-80C9-7CB42E76D727}"/>
                </a:ext>
              </a:extLst>
            </p:cNvPr>
            <p:cNvSpPr>
              <a:spLocks noChangeArrowheads="1"/>
            </p:cNvSpPr>
            <p:nvPr/>
          </p:nvSpPr>
          <p:spPr bwMode="auto">
            <a:xfrm>
              <a:off x="1550" y="2202"/>
              <a:ext cx="536"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a:ln>
                    <a:noFill/>
                  </a:ln>
                  <a:solidFill>
                    <a:prstClr val="black"/>
                  </a:solidFill>
                  <a:effectLst/>
                  <a:uLnTx/>
                  <a:uFillTx/>
                  <a:latin typeface="Arial" pitchFamily="34" charset="0"/>
                  <a:ea typeface="MS PGothic" pitchFamily="34" charset="-128"/>
                  <a:cs typeface="Arial"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Arial" pitchFamily="34" charset="0"/>
                </a:rPr>
                <a:t>Publication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Arial" pitchFamily="34" charset="0"/>
                </a:rPr>
                <a:t>&amp; Deposit</a:t>
              </a:r>
            </a:p>
          </p:txBody>
        </p:sp>
        <p:sp>
          <p:nvSpPr>
            <p:cNvPr id="13" name="_s1034">
              <a:extLst>
                <a:ext uri="{FF2B5EF4-FFF2-40B4-BE49-F238E27FC236}">
                  <a16:creationId xmlns:a16="http://schemas.microsoft.com/office/drawing/2014/main" id="{E9B4BCE4-B25C-4DF4-8751-73ED969032B5}"/>
                </a:ext>
              </a:extLst>
            </p:cNvPr>
            <p:cNvSpPr>
              <a:spLocks noChangeArrowheads="1"/>
            </p:cNvSpPr>
            <p:nvPr/>
          </p:nvSpPr>
          <p:spPr bwMode="auto">
            <a:xfrm>
              <a:off x="1948" y="980"/>
              <a:ext cx="536"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Preservation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&amp; Re-Use</a:t>
              </a:r>
            </a:p>
          </p:txBody>
        </p:sp>
        <p:sp>
          <p:nvSpPr>
            <p:cNvPr id="14" name="_s1035">
              <a:extLst>
                <a:ext uri="{FF2B5EF4-FFF2-40B4-BE49-F238E27FC236}">
                  <a16:creationId xmlns:a16="http://schemas.microsoft.com/office/drawing/2014/main" id="{B8CF0BBD-BA85-49EC-9C26-552B06ED3216}"/>
                </a:ext>
              </a:extLst>
            </p:cNvPr>
            <p:cNvSpPr>
              <a:spLocks noChangeArrowheads="1"/>
            </p:cNvSpPr>
            <p:nvPr/>
          </p:nvSpPr>
          <p:spPr bwMode="auto">
            <a:xfrm>
              <a:off x="3232" y="980"/>
              <a:ext cx="536"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a:ln>
                    <a:noFill/>
                  </a:ln>
                  <a:solidFill>
                    <a:prstClr val="black"/>
                  </a:solidFill>
                  <a:effectLst/>
                  <a:uLnTx/>
                  <a:uFillTx/>
                  <a:latin typeface="Arial" pitchFamily="34" charset="0"/>
                  <a:ea typeface="MS PGothic" pitchFamily="34" charset="-128"/>
                  <a:cs typeface="Arial"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Arial" pitchFamily="34" charset="0"/>
                </a:rPr>
                <a:t>Create</a:t>
              </a:r>
            </a:p>
          </p:txBody>
        </p:sp>
        <p:sp>
          <p:nvSpPr>
            <p:cNvPr id="15" name="_s1036">
              <a:extLst>
                <a:ext uri="{FF2B5EF4-FFF2-40B4-BE49-F238E27FC236}">
                  <a16:creationId xmlns:a16="http://schemas.microsoft.com/office/drawing/2014/main" id="{D2531AAA-F09F-435A-AC38-523B3632494E}"/>
                </a:ext>
              </a:extLst>
            </p:cNvPr>
            <p:cNvSpPr>
              <a:spLocks noChangeArrowheads="1"/>
            </p:cNvSpPr>
            <p:nvPr/>
          </p:nvSpPr>
          <p:spPr bwMode="auto">
            <a:xfrm>
              <a:off x="3630" y="2202"/>
              <a:ext cx="536"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a:ln>
                    <a:noFill/>
                  </a:ln>
                  <a:solidFill>
                    <a:prstClr val="black"/>
                  </a:solidFill>
                  <a:effectLst/>
                  <a:uLnTx/>
                  <a:uFillTx/>
                  <a:latin typeface="Arial" pitchFamily="34" charset="0"/>
                  <a:ea typeface="MS PGothic" pitchFamily="34" charset="-128"/>
                  <a:cs typeface="Arial"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Arial" pitchFamily="34" charset="0"/>
                </a:rPr>
                <a:t>Active Use</a:t>
              </a:r>
            </a:p>
          </p:txBody>
        </p:sp>
        <p:sp>
          <p:nvSpPr>
            <p:cNvPr id="16" name="_s1037">
              <a:extLst>
                <a:ext uri="{FF2B5EF4-FFF2-40B4-BE49-F238E27FC236}">
                  <a16:creationId xmlns:a16="http://schemas.microsoft.com/office/drawing/2014/main" id="{ECD75AB3-A04D-4EB0-846E-8FB55E507522}"/>
                </a:ext>
              </a:extLst>
            </p:cNvPr>
            <p:cNvSpPr>
              <a:spLocks noChangeArrowheads="1"/>
            </p:cNvSpPr>
            <p:nvPr/>
          </p:nvSpPr>
          <p:spPr bwMode="auto">
            <a:xfrm>
              <a:off x="2590" y="2958"/>
              <a:ext cx="536"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a:ln>
                    <a:noFill/>
                  </a:ln>
                  <a:solidFill>
                    <a:prstClr val="black"/>
                  </a:solidFill>
                  <a:effectLst/>
                  <a:uLnTx/>
                  <a:uFillTx/>
                  <a:latin typeface="Arial" pitchFamily="34" charset="0"/>
                  <a:ea typeface="MS PGothic" pitchFamily="34" charset="-128"/>
                  <a:cs typeface="Arial"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Arial" pitchFamily="34" charset="0"/>
                </a:rPr>
                <a:t>Documentation</a:t>
              </a:r>
            </a:p>
          </p:txBody>
        </p:sp>
      </p:grpSp>
      <p:sp>
        <p:nvSpPr>
          <p:cNvPr id="18" name="AutoShape 16">
            <a:extLst>
              <a:ext uri="{FF2B5EF4-FFF2-40B4-BE49-F238E27FC236}">
                <a16:creationId xmlns:a16="http://schemas.microsoft.com/office/drawing/2014/main" id="{F8F25574-E275-4F58-88DA-13177D02A63F}"/>
              </a:ext>
            </a:extLst>
          </p:cNvPr>
          <p:cNvSpPr>
            <a:spLocks noChangeArrowheads="1"/>
          </p:cNvSpPr>
          <p:nvPr/>
        </p:nvSpPr>
        <p:spPr bwMode="auto">
          <a:xfrm rot="6400668" flipH="1" flipV="1">
            <a:off x="2735881" y="3518971"/>
            <a:ext cx="2117725" cy="736600"/>
          </a:xfrm>
          <a:prstGeom prst="curvedDownArrow">
            <a:avLst>
              <a:gd name="adj1" fmla="val 57500"/>
              <a:gd name="adj2" fmla="val 115000"/>
              <a:gd name="adj3" fmla="val 33333"/>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19" name="Textfeld 18">
            <a:extLst>
              <a:ext uri="{FF2B5EF4-FFF2-40B4-BE49-F238E27FC236}">
                <a16:creationId xmlns:a16="http://schemas.microsoft.com/office/drawing/2014/main" id="{034D8231-CCE6-42C2-BD1A-FAEF9DB7B38E}"/>
              </a:ext>
            </a:extLst>
          </p:cNvPr>
          <p:cNvSpPr txBox="1"/>
          <p:nvPr/>
        </p:nvSpPr>
        <p:spPr>
          <a:xfrm>
            <a:off x="6196853" y="2457451"/>
            <a:ext cx="482749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Sich Gedanken machen über die einzelnen Schritte des Lebenszyklus der Forschungsdaten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und diese festhalten!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Vorlagen/Templates: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hlinkClick r:id="rId3"/>
              </a:rPr>
              <a:t>DMP Tool </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Calibri"/>
                <a:ea typeface="+mn-ea"/>
                <a:cs typeface="+mn-cs"/>
                <a:hlinkClick r:id="rId4"/>
              </a:rPr>
              <a:t>DMPonline</a:t>
            </a:r>
            <a:r>
              <a:rPr kumimoji="0" lang="de-DE" sz="1800" b="0" i="0" u="none" strike="noStrike" kern="1200" cap="none" spc="0" normalizeH="0" baseline="0" noProof="0" dirty="0">
                <a:ln>
                  <a:noFill/>
                </a:ln>
                <a:solidFill>
                  <a:prstClr val="black"/>
                </a:solidFill>
                <a:effectLst/>
                <a:uLnTx/>
                <a:uFillTx/>
                <a:latin typeface="Calibri"/>
                <a:ea typeface="+mn-ea"/>
                <a:cs typeface="+mn-cs"/>
                <a:hlinkClick r:id="rId4"/>
              </a:rPr>
              <a:t> </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hlinkClick r:id="rId5"/>
              </a:rPr>
              <a:t>RDMO</a:t>
            </a:r>
            <a:r>
              <a:rPr kumimoji="0" lang="de-DE" sz="1800" b="0" i="0" u="none" strike="noStrike" kern="1200" cap="none" spc="0" normalizeH="0" baseline="0" noProof="0" dirty="0">
                <a:ln>
                  <a:noFill/>
                </a:ln>
                <a:solidFill>
                  <a:prstClr val="black"/>
                </a:solidFill>
                <a:effectLst/>
                <a:uLnTx/>
                <a:uFillTx/>
                <a:latin typeface="Calibri"/>
                <a:ea typeface="+mn-ea"/>
                <a:cs typeface="+mn-cs"/>
              </a:rPr>
              <a:t> (deutschsprachig)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hlinkClick r:id="rId6"/>
              </a:rPr>
              <a:t>Wizard von Clarin-D</a:t>
            </a:r>
            <a:r>
              <a:rPr kumimoji="0" lang="de-DE" sz="1800" b="0" i="0" u="none" strike="noStrike" kern="1200" cap="none" spc="0" normalizeH="0" baseline="0" noProof="0" dirty="0">
                <a:ln>
                  <a:noFill/>
                </a:ln>
                <a:solidFill>
                  <a:prstClr val="black"/>
                </a:solidFill>
                <a:effectLst/>
                <a:uLnTx/>
                <a:uFillTx/>
                <a:latin typeface="Calibri"/>
                <a:ea typeface="+mn-ea"/>
                <a:cs typeface="+mn-cs"/>
              </a:rPr>
              <a:t> (deutschsprachig)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Muster-DMPs für </a:t>
            </a:r>
            <a:r>
              <a:rPr kumimoji="0" lang="de-DE" sz="1800" b="0" i="0" u="none" strike="noStrike" kern="1200" cap="none" spc="0" normalizeH="0" baseline="0" noProof="0" dirty="0">
                <a:ln>
                  <a:noFill/>
                </a:ln>
                <a:solidFill>
                  <a:prstClr val="black"/>
                </a:solidFill>
                <a:effectLst/>
                <a:uLnTx/>
                <a:uFillTx/>
                <a:latin typeface="Calibri"/>
                <a:ea typeface="+mn-ea"/>
                <a:cs typeface="+mn-cs"/>
                <a:hlinkClick r:id="rId7"/>
              </a:rPr>
              <a:t>H2020</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Fußzeilenplatzhalter 53">
            <a:extLst>
              <a:ext uri="{FF2B5EF4-FFF2-40B4-BE49-F238E27FC236}">
                <a16:creationId xmlns:a16="http://schemas.microsoft.com/office/drawing/2014/main" id="{813DFA8C-5E6E-4CBF-A51F-67F3729C68FA}"/>
              </a:ext>
            </a:extLst>
          </p:cNvPr>
          <p:cNvSpPr txBox="1">
            <a:spLocks/>
          </p:cNvSpPr>
          <p:nvPr/>
        </p:nvSpPr>
        <p:spPr>
          <a:xfrm>
            <a:off x="1330325" y="6206284"/>
            <a:ext cx="7562154" cy="612178"/>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Based on </a:t>
            </a: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Pink, Catherine/Cope, Jez (2012): University of Bath Research Data Management training for researchers </a:t>
            </a: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hlinkClick r:id="rId8"/>
              </a:rPr>
              <a:t>https://de.slideshare.net/jezcope/university-of-bath-research-data-management-training-for-researchers</a:t>
            </a: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 </a:t>
            </a:r>
            <a:b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Licenced under </a:t>
            </a: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hlinkClick r:id="rId9"/>
              </a:rPr>
              <a:t>CC BY 4.0</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36072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31899DA-7D84-40A6-999C-A290A5CA2206}"/>
              </a:ext>
            </a:extLst>
          </p:cNvPr>
          <p:cNvSpPr>
            <a:spLocks noGrp="1"/>
          </p:cNvSpPr>
          <p:nvPr>
            <p:ph sz="half" idx="1"/>
          </p:nvPr>
        </p:nvSpPr>
        <p:spPr/>
        <p:txBody>
          <a:bodyPr/>
          <a:lstStyle/>
          <a:p>
            <a:pPr lvl="1">
              <a:spcAft>
                <a:spcPts val="1200"/>
              </a:spcAft>
            </a:pPr>
            <a:r>
              <a:rPr lang="de-DE" dirty="0">
                <a:sym typeface="Wingdings" panose="05000000000000000000" pitchFamily="2" charset="2"/>
              </a:rPr>
              <a:t>Sind die Daten konsistent? </a:t>
            </a:r>
            <a:br>
              <a:rPr lang="de-DE" dirty="0">
                <a:sym typeface="Wingdings" panose="05000000000000000000" pitchFamily="2" charset="2"/>
              </a:rPr>
            </a:br>
            <a:r>
              <a:rPr lang="de-DE" dirty="0">
                <a:sym typeface="Wingdings" panose="05000000000000000000" pitchFamily="2" charset="2"/>
              </a:rPr>
              <a:t> keine unterschiedlichen Versionen bei verschiedenen Personen</a:t>
            </a:r>
          </a:p>
          <a:p>
            <a:pPr lvl="1">
              <a:spcAft>
                <a:spcPts val="1200"/>
              </a:spcAft>
              <a:tabLst>
                <a:tab pos="542925" algn="l"/>
              </a:tabLst>
            </a:pPr>
            <a:r>
              <a:rPr lang="de-DE" dirty="0">
                <a:sym typeface="Wingdings" panose="05000000000000000000" pitchFamily="2" charset="2"/>
              </a:rPr>
              <a:t>Sind die Daten sicher, auch vor der Archivierung?</a:t>
            </a:r>
            <a:br>
              <a:rPr lang="de-DE" dirty="0">
                <a:sym typeface="Wingdings" panose="05000000000000000000" pitchFamily="2" charset="2"/>
              </a:rPr>
            </a:br>
            <a:r>
              <a:rPr lang="de-DE" dirty="0">
                <a:sym typeface="Wingdings" panose="05000000000000000000" pitchFamily="2" charset="2"/>
              </a:rPr>
              <a:t> Speicherung z. B. auf RZ-Netzlaufwerken (Back-up) bzw. an 	mehreren Orten (3-2-1-Regel)</a:t>
            </a:r>
          </a:p>
          <a:p>
            <a:pPr lvl="1">
              <a:spcAft>
                <a:spcPts val="1200"/>
              </a:spcAft>
            </a:pPr>
            <a:r>
              <a:rPr lang="de-DE" dirty="0"/>
              <a:t>Können auch andere Teammitglieder die Daten finden?</a:t>
            </a:r>
            <a:br>
              <a:rPr lang="de-DE" dirty="0"/>
            </a:br>
            <a:r>
              <a:rPr lang="de-DE" dirty="0">
                <a:sym typeface="Wingdings" panose="05000000000000000000" pitchFamily="2" charset="2"/>
              </a:rPr>
              <a:t> sinnvolle Dateinamen und Ordnerstruktur</a:t>
            </a:r>
            <a:endParaRPr lang="de-DE" dirty="0"/>
          </a:p>
          <a:p>
            <a:pPr lvl="1">
              <a:spcAft>
                <a:spcPts val="1200"/>
              </a:spcAft>
            </a:pPr>
            <a:r>
              <a:rPr lang="de-DE" dirty="0"/>
              <a:t>Können auch andere Teammitglieder die Daten verstehen?  </a:t>
            </a:r>
            <a:br>
              <a:rPr lang="de-DE" dirty="0"/>
            </a:br>
            <a:r>
              <a:rPr lang="de-DE" dirty="0">
                <a:sym typeface="Wingdings" panose="05000000000000000000" pitchFamily="2" charset="2"/>
              </a:rPr>
              <a:t> Dokumentation</a:t>
            </a:r>
          </a:p>
          <a:p>
            <a:endParaRPr lang="de-DE" dirty="0"/>
          </a:p>
        </p:txBody>
      </p:sp>
      <p:sp>
        <p:nvSpPr>
          <p:cNvPr id="3" name="Foliennummernplatzhalter 2">
            <a:extLst>
              <a:ext uri="{FF2B5EF4-FFF2-40B4-BE49-F238E27FC236}">
                <a16:creationId xmlns:a16="http://schemas.microsoft.com/office/drawing/2014/main" id="{6EEC62C6-B710-498E-AE45-AF7067B18E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a:extLst>
              <a:ext uri="{FF2B5EF4-FFF2-40B4-BE49-F238E27FC236}">
                <a16:creationId xmlns:a16="http://schemas.microsoft.com/office/drawing/2014/main" id="{4C094679-850A-49B0-B113-4D6CFFAC7B1E}"/>
              </a:ext>
            </a:extLst>
          </p:cNvPr>
          <p:cNvSpPr>
            <a:spLocks noGrp="1"/>
          </p:cNvSpPr>
          <p:nvPr>
            <p:ph type="title"/>
          </p:nvPr>
        </p:nvSpPr>
        <p:spPr/>
        <p:txBody>
          <a:bodyPr/>
          <a:lstStyle/>
          <a:p>
            <a:r>
              <a:rPr lang="de-DE" dirty="0"/>
              <a:t>Beispiele</a:t>
            </a:r>
          </a:p>
        </p:txBody>
      </p:sp>
    </p:spTree>
    <p:extLst>
      <p:ext uri="{BB962C8B-B14F-4D97-AF65-F5344CB8AC3E}">
        <p14:creationId xmlns:p14="http://schemas.microsoft.com/office/powerpoint/2010/main" val="11265126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CCCDBED9-B4A5-47E9-9732-A1282C2E8D8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a:extLst>
              <a:ext uri="{FF2B5EF4-FFF2-40B4-BE49-F238E27FC236}">
                <a16:creationId xmlns:a16="http://schemas.microsoft.com/office/drawing/2014/main" id="{2762C440-77FC-4AD7-97EB-0B66DC669AFF}"/>
              </a:ext>
            </a:extLst>
          </p:cNvPr>
          <p:cNvSpPr>
            <a:spLocks noGrp="1"/>
          </p:cNvSpPr>
          <p:nvPr>
            <p:ph type="title"/>
          </p:nvPr>
        </p:nvSpPr>
        <p:spPr/>
        <p:txBody>
          <a:bodyPr/>
          <a:lstStyle/>
          <a:p>
            <a:r>
              <a:rPr lang="de-DE" dirty="0"/>
              <a:t>Unser Ziel: </a:t>
            </a:r>
            <a:r>
              <a:rPr lang="de-DE" dirty="0" err="1"/>
              <a:t>FAIRe</a:t>
            </a:r>
            <a:r>
              <a:rPr lang="de-DE" dirty="0"/>
              <a:t> Daten</a:t>
            </a:r>
          </a:p>
        </p:txBody>
      </p:sp>
      <p:pic>
        <p:nvPicPr>
          <p:cNvPr id="5" name="Inhaltsplatzhalter 3">
            <a:extLst>
              <a:ext uri="{FF2B5EF4-FFF2-40B4-BE49-F238E27FC236}">
                <a16:creationId xmlns:a16="http://schemas.microsoft.com/office/drawing/2014/main" id="{45A2AAEC-8F69-4430-AD4E-3853C0CCBA4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33650" y="2339975"/>
            <a:ext cx="6930231" cy="3851275"/>
          </a:xfrm>
        </p:spPr>
      </p:pic>
      <p:sp>
        <p:nvSpPr>
          <p:cNvPr id="6" name="Textfeld 5">
            <a:extLst>
              <a:ext uri="{FF2B5EF4-FFF2-40B4-BE49-F238E27FC236}">
                <a16:creationId xmlns:a16="http://schemas.microsoft.com/office/drawing/2014/main" id="{7D9AC2F9-E58F-452C-9217-D8D9FBCE2432}"/>
              </a:ext>
            </a:extLst>
          </p:cNvPr>
          <p:cNvSpPr txBox="1"/>
          <p:nvPr/>
        </p:nvSpPr>
        <p:spPr>
          <a:xfrm>
            <a:off x="3612332" y="6385024"/>
            <a:ext cx="590465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hlinkClick r:id="rId4"/>
              </a:rPr>
              <a:t>Sungya</a:t>
            </a:r>
            <a:r>
              <a:rPr kumimoji="0" lang="en-GB"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 </a:t>
            </a:r>
            <a:r>
              <a:rPr kumimoji="0" lang="en-GB"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hlinkClick r:id="rId4"/>
              </a:rPr>
              <a:t>Pundir</a:t>
            </a:r>
            <a:r>
              <a:rPr kumimoji="0" lang="en-GB"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Wikimedia Commons, </a:t>
            </a:r>
            <a:r>
              <a:rPr kumimoji="0" lang="en-GB"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5"/>
              </a:rPr>
              <a:t>CC By-SA 4.0 </a:t>
            </a:r>
            <a:endParaRPr kumimoji="0" lang="en-GB"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7092681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349692B-4B0A-4982-88DA-C4B201CF94A0}"/>
              </a:ext>
            </a:extLst>
          </p:cNvPr>
          <p:cNvSpPr>
            <a:spLocks noGrp="1"/>
          </p:cNvSpPr>
          <p:nvPr>
            <p:ph sz="half" idx="1"/>
          </p:nvPr>
        </p:nvSpPr>
        <p:spPr>
          <a:xfrm>
            <a:off x="2689920" y="2340000"/>
            <a:ext cx="8686667" cy="3851250"/>
          </a:xfrm>
        </p:spPr>
        <p:txBody>
          <a:bodyPr/>
          <a:lstStyle/>
          <a:p>
            <a:r>
              <a:rPr lang="de-DE" sz="2000" dirty="0"/>
              <a:t>Meine Daten liegen auf meinem PC oder auf meinem Laptop,  manche auf einem USB-Stick. Wenn jemand danach fragt, schicke ich die Dateien per E-Mail. Ich habe auch schon mal ein Back-up gemacht.</a:t>
            </a:r>
          </a:p>
          <a:p>
            <a:endParaRPr lang="de-DE" sz="2000" dirty="0"/>
          </a:p>
          <a:p>
            <a:endParaRPr lang="de-DE" sz="2000" dirty="0"/>
          </a:p>
          <a:p>
            <a:endParaRPr lang="de-DE" sz="2000" dirty="0"/>
          </a:p>
          <a:p>
            <a:r>
              <a:rPr lang="de-DE" sz="2000" dirty="0"/>
              <a:t>Meine Daten habe ich in einem Repositorium veröffentlicht. Durch beschreibende Metadaten können sie über Suchmaschinen gefunden werden und sind über eine DOI zitierbar. Das Repositorium kümmert sich um regelmäßige Back-ups.</a:t>
            </a:r>
          </a:p>
          <a:p>
            <a:pPr indent="0">
              <a:buNone/>
            </a:pPr>
            <a:endParaRPr lang="de-DE" dirty="0"/>
          </a:p>
        </p:txBody>
      </p:sp>
      <p:sp>
        <p:nvSpPr>
          <p:cNvPr id="3" name="Foliennummernplatzhalter 2">
            <a:extLst>
              <a:ext uri="{FF2B5EF4-FFF2-40B4-BE49-F238E27FC236}">
                <a16:creationId xmlns:a16="http://schemas.microsoft.com/office/drawing/2014/main" id="{A8AA222E-174C-4DED-AB96-07C35A54ADE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a:extLst>
              <a:ext uri="{FF2B5EF4-FFF2-40B4-BE49-F238E27FC236}">
                <a16:creationId xmlns:a16="http://schemas.microsoft.com/office/drawing/2014/main" id="{9AFCB88E-2AF9-4A3E-BEAA-4A76A0F04C74}"/>
              </a:ext>
            </a:extLst>
          </p:cNvPr>
          <p:cNvSpPr>
            <a:spLocks noGrp="1"/>
          </p:cNvSpPr>
          <p:nvPr>
            <p:ph type="title"/>
          </p:nvPr>
        </p:nvSpPr>
        <p:spPr/>
        <p:txBody>
          <a:bodyPr/>
          <a:lstStyle/>
          <a:p>
            <a:r>
              <a:rPr lang="de-DE" dirty="0"/>
              <a:t>Bereitstellung und Archivierung – aber wie?</a:t>
            </a:r>
          </a:p>
        </p:txBody>
      </p:sp>
      <p:pic>
        <p:nvPicPr>
          <p:cNvPr id="8" name="Grafik 7" descr="&quot;Daumen hoch&quot;-Zeichen">
            <a:extLst>
              <a:ext uri="{FF2B5EF4-FFF2-40B4-BE49-F238E27FC236}">
                <a16:creationId xmlns:a16="http://schemas.microsoft.com/office/drawing/2014/main" id="{745818ED-F298-4CA5-86BF-8C82D6804B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255" y="4466741"/>
            <a:ext cx="1432620" cy="1432620"/>
          </a:xfrm>
          <a:prstGeom prst="rect">
            <a:avLst/>
          </a:prstGeom>
        </p:spPr>
      </p:pic>
      <p:pic>
        <p:nvPicPr>
          <p:cNvPr id="10" name="Grafik 9" descr="Rutschig">
            <a:extLst>
              <a:ext uri="{FF2B5EF4-FFF2-40B4-BE49-F238E27FC236}">
                <a16:creationId xmlns:a16="http://schemas.microsoft.com/office/drawing/2014/main" id="{33DD9485-B56D-4217-8B90-58BB554E12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210" y="2200759"/>
            <a:ext cx="1432620" cy="1432620"/>
          </a:xfrm>
          <a:prstGeom prst="rect">
            <a:avLst/>
          </a:prstGeom>
        </p:spPr>
      </p:pic>
    </p:spTree>
    <p:extLst>
      <p:ext uri="{BB962C8B-B14F-4D97-AF65-F5344CB8AC3E}">
        <p14:creationId xmlns:p14="http://schemas.microsoft.com/office/powerpoint/2010/main" val="9867882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1775520" y="2149343"/>
            <a:ext cx="9601067" cy="4033613"/>
          </a:xfrm>
        </p:spPr>
        <p:txBody>
          <a:bodyPr>
            <a:normAutofit/>
          </a:bodyPr>
          <a:lstStyle/>
          <a:p>
            <a:pPr indent="0">
              <a:buNone/>
            </a:pPr>
            <a:endParaRPr lang="de-DE" b="1" dirty="0"/>
          </a:p>
          <a:p>
            <a:pPr marL="285750" indent="-285750"/>
            <a:r>
              <a:rPr lang="de-DE" dirty="0"/>
              <a:t>Damit Sie zitiert werden können </a:t>
            </a:r>
            <a:r>
              <a:rPr lang="de-DE" dirty="0">
                <a:sym typeface="Wingdings" panose="05000000000000000000" pitchFamily="2" charset="2"/>
              </a:rPr>
              <a:t> </a:t>
            </a:r>
            <a:r>
              <a:rPr lang="de-DE" dirty="0"/>
              <a:t>eigene Forschung sichtbarer machen </a:t>
            </a:r>
          </a:p>
          <a:p>
            <a:pPr marL="285750" indent="-285750"/>
            <a:endParaRPr lang="de-DE" dirty="0"/>
          </a:p>
          <a:p>
            <a:pPr marL="285750" indent="-285750"/>
            <a:r>
              <a:rPr lang="de-DE" dirty="0"/>
              <a:t>Weil Publikationen mit zugehörigen Forschungsdaten häufiger zitiert werden</a:t>
            </a:r>
            <a:r>
              <a:rPr lang="de-DE" baseline="30000" dirty="0"/>
              <a:t>1</a:t>
            </a:r>
          </a:p>
          <a:p>
            <a:pPr marL="285750" indent="-285750"/>
            <a:endParaRPr lang="de-DE" dirty="0"/>
          </a:p>
          <a:p>
            <a:pPr marL="285750" indent="-285750"/>
            <a:r>
              <a:rPr lang="de-DE" dirty="0"/>
              <a:t>Um die eigene Publikation belegen und nachvollziehbar zu machen </a:t>
            </a:r>
            <a:r>
              <a:rPr lang="de-DE" dirty="0">
                <a:sym typeface="Wingdings" pitchFamily="2" charset="2"/>
              </a:rPr>
              <a:t> Transparenz, Reproduzierbarkeit</a:t>
            </a:r>
          </a:p>
          <a:p>
            <a:pPr marL="285750" indent="-285750"/>
            <a:endParaRPr lang="de-DE" dirty="0"/>
          </a:p>
          <a:p>
            <a:pPr marL="285750" indent="-285750"/>
            <a:r>
              <a:rPr lang="de-DE" dirty="0"/>
              <a:t>Um die Nachnutzung </a:t>
            </a:r>
            <a:r>
              <a:rPr lang="de-DE" dirty="0">
                <a:sym typeface="Wingdings" pitchFamily="2" charset="2"/>
              </a:rPr>
              <a:t>einmaliger Forschungsdaten zu </a:t>
            </a:r>
            <a:r>
              <a:rPr lang="de-DE" dirty="0"/>
              <a:t>ermöglichen </a:t>
            </a:r>
            <a:r>
              <a:rPr lang="de-DE" dirty="0">
                <a:sym typeface="Wingdings" pitchFamily="2" charset="2"/>
              </a:rPr>
              <a:t> nachhaltig</a:t>
            </a:r>
          </a:p>
          <a:p>
            <a:pPr marL="285750" indent="-285750"/>
            <a:endParaRPr lang="de-DE" dirty="0">
              <a:sym typeface="Wingdings" pitchFamily="2" charset="2"/>
            </a:endParaRPr>
          </a:p>
          <a:p>
            <a:pPr marL="285750" indent="-285750"/>
            <a:r>
              <a:rPr lang="de-DE" dirty="0"/>
              <a:t>Weil Forschung meist öffentlich finanziert ist</a:t>
            </a:r>
            <a:r>
              <a:rPr lang="de-DE" dirty="0">
                <a:sym typeface="Wingdings" panose="05000000000000000000" pitchFamily="2" charset="2"/>
              </a:rPr>
              <a:t> Daten sind somit auch öffentliches Gut</a:t>
            </a:r>
          </a:p>
          <a:p>
            <a:pPr marL="285750" indent="-285750"/>
            <a:endParaRPr lang="de-DE" dirty="0"/>
          </a:p>
          <a:p>
            <a:pPr marL="285750" indent="-285750"/>
            <a:r>
              <a:rPr lang="de-DE" dirty="0"/>
              <a:t>Um Forderungen der Geldgeber oder Verlage zu erfüllen</a:t>
            </a:r>
          </a:p>
          <a:p>
            <a:endParaRPr lang="de-DE" dirty="0"/>
          </a:p>
        </p:txBody>
      </p:sp>
      <p:sp>
        <p:nvSpPr>
          <p:cNvPr id="3" name="Titel 2"/>
          <p:cNvSpPr>
            <a:spLocks noGrp="1"/>
          </p:cNvSpPr>
          <p:nvPr>
            <p:ph type="title"/>
          </p:nvPr>
        </p:nvSpPr>
        <p:spPr/>
        <p:txBody>
          <a:bodyPr/>
          <a:lstStyle/>
          <a:p>
            <a:r>
              <a:rPr lang="de-DE" dirty="0"/>
              <a:t>Warum veröffentlichen?</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9910" y="0"/>
            <a:ext cx="5522879" cy="2443163"/>
          </a:xfrm>
          <a:prstGeom prst="rect">
            <a:avLst/>
          </a:prstGeom>
        </p:spPr>
      </p:pic>
      <p:sp>
        <p:nvSpPr>
          <p:cNvPr id="5" name="Foliennummernplatzhalt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ußzeilenplatzhalter 1">
            <a:extLst>
              <a:ext uri="{FF2B5EF4-FFF2-40B4-BE49-F238E27FC236}">
                <a16:creationId xmlns:a16="http://schemas.microsoft.com/office/drawing/2014/main" id="{043BA2A8-021C-46E0-8612-E634C98DB9B5}"/>
              </a:ext>
            </a:extLst>
          </p:cNvPr>
          <p:cNvSpPr txBox="1">
            <a:spLocks/>
          </p:cNvSpPr>
          <p:nvPr/>
        </p:nvSpPr>
        <p:spPr>
          <a:xfrm>
            <a:off x="2073275" y="6269654"/>
            <a:ext cx="7560839"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marR="0" lvl="0" indent="-123825"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1 Piwowar HA, Day RS, </a:t>
            </a:r>
            <a:r>
              <a:rPr kumimoji="0" lang="en-US" sz="1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Fridsma</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DB (2007) Sharing Detailed Research Data Is Associated with Increased Citation Rate. </a:t>
            </a:r>
            <a:r>
              <a:rPr kumimoji="0" lang="en-US" sz="1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PLoS</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ONE 2(3): e308. doi:10.1371/journal.pone.0000308 </a:t>
            </a:r>
          </a:p>
          <a:p>
            <a:pPr marL="123825" marR="0" lvl="0" indent="-123825" algn="l"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88CEE27-35B9-4005-A868-B1501937634A}"/>
              </a:ext>
            </a:extLst>
          </p:cNvPr>
          <p:cNvSpPr>
            <a:spLocks noGrp="1"/>
          </p:cNvSpPr>
          <p:nvPr>
            <p:ph sz="half" idx="1"/>
          </p:nvPr>
        </p:nvSpPr>
        <p:spPr/>
        <p:txBody>
          <a:bodyPr>
            <a:normAutofit fontScale="85000" lnSpcReduction="10000"/>
          </a:bodyPr>
          <a:lstStyle/>
          <a:p>
            <a:pPr>
              <a:tabLst>
                <a:tab pos="355600" algn="l"/>
                <a:tab pos="533400" algn="l"/>
              </a:tabLst>
            </a:pPr>
            <a:r>
              <a:rPr lang="de-DE" sz="1900" dirty="0"/>
              <a:t>Geistige </a:t>
            </a:r>
            <a:r>
              <a:rPr lang="de-DE" sz="1900" b="1" dirty="0"/>
              <a:t>Schöpfungshöhe</a:t>
            </a:r>
            <a:r>
              <a:rPr lang="de-DE" sz="1900" dirty="0"/>
              <a:t>? </a:t>
            </a:r>
            <a:br>
              <a:rPr lang="de-DE" sz="1900" dirty="0"/>
            </a:br>
            <a:r>
              <a:rPr lang="de-DE" sz="1900" dirty="0"/>
              <a:t>	</a:t>
            </a:r>
            <a:r>
              <a:rPr lang="de-DE" sz="1900" dirty="0">
                <a:sym typeface="Wingdings" panose="05000000000000000000" pitchFamily="2" charset="2"/>
              </a:rPr>
              <a:t> </a:t>
            </a:r>
            <a:r>
              <a:rPr lang="de-DE" sz="1900" dirty="0"/>
              <a:t>Reine Daten nicht urheberrechtlich geschützt, Zusammenstellungen schon</a:t>
            </a:r>
            <a:br>
              <a:rPr lang="de-DE" sz="1900" dirty="0"/>
            </a:br>
            <a:r>
              <a:rPr lang="de-DE" sz="1900" dirty="0"/>
              <a:t>	</a:t>
            </a:r>
            <a:r>
              <a:rPr lang="de-DE" sz="1900" dirty="0">
                <a:sym typeface="Wingdings" panose="05000000000000000000" pitchFamily="2" charset="2"/>
              </a:rPr>
              <a:t>Sprachwerke, Computerprogramme, Pantomimische Werke, Lichtbildwerke, Filmwerke etc. geschützt</a:t>
            </a:r>
          </a:p>
          <a:p>
            <a:pPr>
              <a:tabLst>
                <a:tab pos="355600" algn="l"/>
                <a:tab pos="533400" algn="l"/>
              </a:tabLst>
            </a:pPr>
            <a:endParaRPr lang="de-DE" sz="1900" dirty="0">
              <a:sym typeface="Wingdings" panose="05000000000000000000" pitchFamily="2" charset="2"/>
            </a:endParaRPr>
          </a:p>
          <a:p>
            <a:r>
              <a:rPr lang="de-DE" sz="1900" dirty="0"/>
              <a:t>Für </a:t>
            </a:r>
            <a:r>
              <a:rPr lang="de-DE" sz="1900" b="1" dirty="0"/>
              <a:t>Datenbankwerke</a:t>
            </a:r>
            <a:r>
              <a:rPr lang="de-DE" sz="1900" dirty="0"/>
              <a:t> </a:t>
            </a:r>
            <a:br>
              <a:rPr lang="de-DE" sz="1900" dirty="0"/>
            </a:br>
            <a:r>
              <a:rPr lang="de-DE" sz="1400" dirty="0"/>
              <a:t>siehe </a:t>
            </a:r>
            <a:r>
              <a:rPr lang="de-DE" sz="1400" dirty="0">
                <a:hlinkClick r:id="rId3"/>
              </a:rPr>
              <a:t>https://www.uni-bremen.de/urheberrecht/wissensplattform/9-schutz-von-datenbanken</a:t>
            </a:r>
            <a:r>
              <a:rPr lang="de-DE" sz="1400" dirty="0"/>
              <a:t> </a:t>
            </a:r>
            <a:endParaRPr lang="de-DE" sz="1900" dirty="0"/>
          </a:p>
          <a:p>
            <a:endParaRPr lang="de-DE" sz="1900" dirty="0"/>
          </a:p>
          <a:p>
            <a:r>
              <a:rPr lang="de-DE" sz="1900" b="1" dirty="0"/>
              <a:t>Verwertungsrechte</a:t>
            </a:r>
            <a:r>
              <a:rPr lang="de-DE" sz="1900" dirty="0"/>
              <a:t> bei wiss. selbstständigen Tätigkeiten (</a:t>
            </a:r>
            <a:r>
              <a:rPr lang="de-DE" sz="1900" dirty="0" err="1"/>
              <a:t>Diss</a:t>
            </a:r>
            <a:r>
              <a:rPr lang="de-DE" sz="1900" dirty="0"/>
              <a:t>, Seminararbeiten etc.) beim Urheber, bei weisungsgebundenen Aufgaben: bei Hochschule </a:t>
            </a:r>
            <a:r>
              <a:rPr lang="de-DE" sz="1400" dirty="0"/>
              <a:t>(siehe </a:t>
            </a:r>
            <a:r>
              <a:rPr lang="de-DE" sz="1400" dirty="0">
                <a:hlinkClick r:id="rId4"/>
              </a:rPr>
              <a:t>https://www.uni-bremen.de/urheberrecht/leitfragen/1-urheber-und-nutzungsrechte/antwort-angestellt#c16109</a:t>
            </a:r>
            <a:r>
              <a:rPr lang="de-DE" sz="1400" dirty="0"/>
              <a:t> )</a:t>
            </a:r>
            <a:endParaRPr lang="de-DE" sz="1300" dirty="0"/>
          </a:p>
          <a:p>
            <a:pPr>
              <a:tabLst>
                <a:tab pos="355600" algn="l"/>
                <a:tab pos="533400" algn="l"/>
              </a:tabLst>
            </a:pPr>
            <a:endParaRPr lang="de-DE" sz="1900" dirty="0">
              <a:sym typeface="Wingdings" panose="05000000000000000000" pitchFamily="2" charset="2"/>
            </a:endParaRPr>
          </a:p>
          <a:p>
            <a:pPr>
              <a:tabLst>
                <a:tab pos="355600" algn="l"/>
                <a:tab pos="533400" algn="l"/>
              </a:tabLst>
            </a:pPr>
            <a:endParaRPr lang="de-DE" sz="1900" dirty="0">
              <a:sym typeface="Wingdings" panose="05000000000000000000" pitchFamily="2" charset="2"/>
            </a:endParaRPr>
          </a:p>
          <a:p>
            <a:pPr>
              <a:tabLst>
                <a:tab pos="355600" algn="l"/>
                <a:tab pos="533400" algn="l"/>
              </a:tabLst>
            </a:pPr>
            <a:r>
              <a:rPr lang="de-DE" sz="1900" b="1" dirty="0">
                <a:sym typeface="Wingdings" panose="05000000000000000000" pitchFamily="2" charset="2"/>
              </a:rPr>
              <a:t>Bei urheberrechtlich geschützten Werken</a:t>
            </a:r>
            <a:r>
              <a:rPr lang="de-DE" sz="1900" dirty="0">
                <a:sym typeface="Wingdings" panose="05000000000000000000" pitchFamily="2" charset="2"/>
              </a:rPr>
              <a:t> Einverständnis zur Veröffentlichung einholen!</a:t>
            </a:r>
            <a:endParaRPr lang="de-DE" sz="1900" dirty="0"/>
          </a:p>
          <a:p>
            <a:pPr indent="0">
              <a:buNone/>
              <a:tabLst>
                <a:tab pos="355600" algn="l"/>
              </a:tabLst>
            </a:pPr>
            <a:r>
              <a:rPr lang="de-DE" sz="1900" dirty="0"/>
              <a:t>z. B. Übernahme von schriftlichen Interview-Ausschnitten in eine Publikation nur nach Einverständnis des Urhebers (Recht auf Veröffentlichung liegt 	beim Urheber: §12 UrhG)</a:t>
            </a:r>
          </a:p>
          <a:p>
            <a:pPr indent="0">
              <a:buNone/>
              <a:tabLst>
                <a:tab pos="355600" algn="l"/>
              </a:tabLst>
            </a:pPr>
            <a:endParaRPr lang="de-DE" dirty="0"/>
          </a:p>
          <a:p>
            <a:pPr lvl="0"/>
            <a:endParaRPr lang="de-DE" sz="900" dirty="0"/>
          </a:p>
        </p:txBody>
      </p:sp>
      <p:sp>
        <p:nvSpPr>
          <p:cNvPr id="3" name="Foliennummernplatzhalter 2">
            <a:extLst>
              <a:ext uri="{FF2B5EF4-FFF2-40B4-BE49-F238E27FC236}">
                <a16:creationId xmlns:a16="http://schemas.microsoft.com/office/drawing/2014/main" id="{108206CB-EAA5-4B2A-8BC4-45B85E55CDE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a:extLst>
              <a:ext uri="{FF2B5EF4-FFF2-40B4-BE49-F238E27FC236}">
                <a16:creationId xmlns:a16="http://schemas.microsoft.com/office/drawing/2014/main" id="{E30C4A23-8466-4854-A73E-6C705A508669}"/>
              </a:ext>
            </a:extLst>
          </p:cNvPr>
          <p:cNvSpPr>
            <a:spLocks noGrp="1"/>
          </p:cNvSpPr>
          <p:nvPr>
            <p:ph type="title"/>
          </p:nvPr>
        </p:nvSpPr>
        <p:spPr/>
        <p:txBody>
          <a:bodyPr/>
          <a:lstStyle/>
          <a:p>
            <a:r>
              <a:rPr lang="de-DE" dirty="0"/>
              <a:t>Was muss beachtet werden? Urheberrecht</a:t>
            </a:r>
          </a:p>
        </p:txBody>
      </p:sp>
    </p:spTree>
    <p:extLst>
      <p:ext uri="{BB962C8B-B14F-4D97-AF65-F5344CB8AC3E}">
        <p14:creationId xmlns:p14="http://schemas.microsoft.com/office/powerpoint/2010/main" val="204978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2E293-F30F-4E35-91D5-62FBFE4F674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FA3690AE-6376-47D4-B345-DADBE2ECCF0B}"/>
              </a:ext>
            </a:extLst>
          </p:cNvPr>
          <p:cNvSpPr>
            <a:spLocks noGrp="1"/>
          </p:cNvSpPr>
          <p:nvPr>
            <p:ph sz="half" idx="1"/>
          </p:nvPr>
        </p:nvSpPr>
        <p:spPr/>
        <p:txBody>
          <a:bodyPr/>
          <a:lstStyle/>
          <a:p>
            <a:endParaRPr lang="de-DE"/>
          </a:p>
        </p:txBody>
      </p:sp>
      <p:sp>
        <p:nvSpPr>
          <p:cNvPr id="4" name="Inhaltsplatzhalter 3">
            <a:extLst>
              <a:ext uri="{FF2B5EF4-FFF2-40B4-BE49-F238E27FC236}">
                <a16:creationId xmlns:a16="http://schemas.microsoft.com/office/drawing/2014/main" id="{51A94C66-A717-4AE1-98CE-7E2043749879}"/>
              </a:ext>
            </a:extLst>
          </p:cNvPr>
          <p:cNvSpPr>
            <a:spLocks noGrp="1"/>
          </p:cNvSpPr>
          <p:nvPr>
            <p:ph sz="half" idx="2"/>
          </p:nvPr>
        </p:nvSpPr>
        <p:spPr/>
        <p:txBody>
          <a:bodyPr/>
          <a:lstStyle/>
          <a:p>
            <a:endParaRPr lang="de-DE"/>
          </a:p>
        </p:txBody>
      </p:sp>
      <p:sp>
        <p:nvSpPr>
          <p:cNvPr id="5" name="Foliennummernplatzhalter 4">
            <a:extLst>
              <a:ext uri="{FF2B5EF4-FFF2-40B4-BE49-F238E27FC236}">
                <a16:creationId xmlns:a16="http://schemas.microsoft.com/office/drawing/2014/main" id="{13018043-E244-47EF-99B2-065E2179EF75}"/>
              </a:ext>
            </a:extLst>
          </p:cNvPr>
          <p:cNvSpPr>
            <a:spLocks noGrp="1"/>
          </p:cNvSpPr>
          <p:nvPr>
            <p:ph type="sldNum" sz="quarter" idx="10"/>
          </p:nvPr>
        </p:nvSpPr>
        <p:spPr/>
        <p:txBody>
          <a:bodyPr/>
          <a:lstStyle/>
          <a:p>
            <a:fld id="{4216277B-9607-44BE-A1ED-4FEAE3E992E7}" type="slidenum">
              <a:rPr lang="de-DE" smtClean="0"/>
              <a:pPr/>
              <a:t>8</a:t>
            </a:fld>
            <a:endParaRPr lang="de-DE"/>
          </a:p>
        </p:txBody>
      </p:sp>
      <p:pic>
        <p:nvPicPr>
          <p:cNvPr id="8" name="Grafik 7">
            <a:extLst>
              <a:ext uri="{FF2B5EF4-FFF2-40B4-BE49-F238E27FC236}">
                <a16:creationId xmlns:a16="http://schemas.microsoft.com/office/drawing/2014/main" id="{7431A84C-0B4C-48B6-B109-7063630D7A2E}"/>
              </a:ext>
            </a:extLst>
          </p:cNvPr>
          <p:cNvPicPr>
            <a:picLocks noChangeAspect="1"/>
          </p:cNvPicPr>
          <p:nvPr/>
        </p:nvPicPr>
        <p:blipFill>
          <a:blip r:embed="rId3"/>
          <a:stretch>
            <a:fillRect/>
          </a:stretch>
        </p:blipFill>
        <p:spPr>
          <a:xfrm>
            <a:off x="0" y="-153030"/>
            <a:ext cx="12192000" cy="5944859"/>
          </a:xfrm>
          <a:prstGeom prst="rect">
            <a:avLst/>
          </a:prstGeom>
        </p:spPr>
      </p:pic>
    </p:spTree>
    <p:extLst>
      <p:ext uri="{BB962C8B-B14F-4D97-AF65-F5344CB8AC3E}">
        <p14:creationId xmlns:p14="http://schemas.microsoft.com/office/powerpoint/2010/main" val="36379893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6C74DFD-694E-4664-8EDD-C56A69B24EBA}"/>
              </a:ext>
            </a:extLst>
          </p:cNvPr>
          <p:cNvSpPr>
            <a:spLocks noGrp="1"/>
          </p:cNvSpPr>
          <p:nvPr>
            <p:ph sz="half" idx="1"/>
          </p:nvPr>
        </p:nvSpPr>
        <p:spPr/>
        <p:txBody>
          <a:bodyPr>
            <a:normAutofit fontScale="55000" lnSpcReduction="20000"/>
          </a:bodyPr>
          <a:lstStyle/>
          <a:p>
            <a:pPr lvl="0">
              <a:lnSpc>
                <a:spcPct val="170000"/>
              </a:lnSpc>
            </a:pPr>
            <a:r>
              <a:rPr lang="de-DE" sz="1800" dirty="0"/>
              <a:t>Infos zum Urheberrecht - speziell für Forschungsdaten - von </a:t>
            </a:r>
            <a:r>
              <a:rPr lang="de-DE" sz="1800" u="sng" dirty="0">
                <a:hlinkClick r:id="rId3"/>
              </a:rPr>
              <a:t>forschungsdaten.info</a:t>
            </a:r>
            <a:endParaRPr lang="de-DE" sz="1800" dirty="0"/>
          </a:p>
          <a:p>
            <a:pPr lvl="0">
              <a:lnSpc>
                <a:spcPct val="170000"/>
              </a:lnSpc>
            </a:pPr>
            <a:r>
              <a:rPr lang="de-DE" sz="1800" u="sng" dirty="0">
                <a:hlinkClick r:id="rId4"/>
              </a:rPr>
              <a:t>Überblick der UBR</a:t>
            </a:r>
            <a:r>
              <a:rPr lang="de-DE" sz="1800" dirty="0"/>
              <a:t> über das neue Urheberrecht bei der Bibliotheksnutzung </a:t>
            </a:r>
          </a:p>
          <a:p>
            <a:pPr lvl="0">
              <a:lnSpc>
                <a:spcPct val="170000"/>
              </a:lnSpc>
            </a:pPr>
            <a:r>
              <a:rPr lang="de-DE" sz="1800" u="sng" dirty="0">
                <a:hlinkClick r:id="rId5"/>
              </a:rPr>
              <a:t>Spindler, Gerald; </a:t>
            </a:r>
            <a:r>
              <a:rPr lang="de-DE" sz="1800" u="sng" dirty="0" err="1">
                <a:hlinkClick r:id="rId5"/>
              </a:rPr>
              <a:t>Hillegeist</a:t>
            </a:r>
            <a:r>
              <a:rPr lang="de-DE" sz="1800" u="sng" dirty="0">
                <a:hlinkClick r:id="rId5"/>
              </a:rPr>
              <a:t>, Tobias</a:t>
            </a:r>
            <a:r>
              <a:rPr lang="de-DE" sz="1800" dirty="0"/>
              <a:t> (2010): Langzeitarchivierung wissenschaftlicher Primärdaten. IN: H. Neuroth (Hrsg.): </a:t>
            </a:r>
            <a:r>
              <a:rPr lang="de-DE" sz="1800" u="sng" dirty="0" err="1">
                <a:hlinkClick r:id="rId6"/>
              </a:rPr>
              <a:t>nestor</a:t>
            </a:r>
            <a:r>
              <a:rPr lang="de-DE" sz="1800" u="sng" dirty="0">
                <a:hlinkClick r:id="rId6"/>
              </a:rPr>
              <a:t> Handbuch:  Eine kleine Enzyklopädie der digitalen Langzeitarchivierung</a:t>
            </a:r>
            <a:r>
              <a:rPr lang="de-DE" sz="1800" dirty="0"/>
              <a:t>, Kap. 16:14</a:t>
            </a:r>
          </a:p>
          <a:p>
            <a:pPr lvl="0">
              <a:lnSpc>
                <a:spcPct val="170000"/>
              </a:lnSpc>
            </a:pPr>
            <a:r>
              <a:rPr lang="de-DE" sz="1800" u="sng" dirty="0">
                <a:hlinkClick r:id="rId7"/>
              </a:rPr>
              <a:t>Hartmann, Thomas (2013): Urheberrechtliche Schutzfähigkeit von Forschungsdaten</a:t>
            </a:r>
            <a:r>
              <a:rPr lang="de-DE" sz="1800" dirty="0"/>
              <a:t>. IN: Jürgen </a:t>
            </a:r>
            <a:r>
              <a:rPr lang="de-DE" sz="1800" dirty="0" err="1"/>
              <a:t>Taeger</a:t>
            </a:r>
            <a:r>
              <a:rPr lang="de-DE" sz="1800" dirty="0"/>
              <a:t> (Hrsg.): Law </a:t>
            </a:r>
            <a:r>
              <a:rPr lang="de-DE" sz="1800" dirty="0" err="1"/>
              <a:t>as</a:t>
            </a:r>
            <a:r>
              <a:rPr lang="de-DE" sz="1800" dirty="0"/>
              <a:t> a Service (</a:t>
            </a:r>
            <a:r>
              <a:rPr lang="de-DE" sz="1800" dirty="0" err="1"/>
              <a:t>LaaS</a:t>
            </a:r>
            <a:r>
              <a:rPr lang="de-DE" sz="1800" dirty="0"/>
              <a:t>) - Recht im Internet- und Cloud-Zeitalter, Bd. 1</a:t>
            </a:r>
          </a:p>
          <a:p>
            <a:pPr lvl="0">
              <a:lnSpc>
                <a:spcPct val="170000"/>
              </a:lnSpc>
            </a:pPr>
            <a:r>
              <a:rPr lang="de-DE" sz="1800" u="sng" dirty="0">
                <a:hlinkClick r:id="rId8"/>
              </a:rPr>
              <a:t>Hartmann, Thomas (2013)</a:t>
            </a:r>
            <a:r>
              <a:rPr lang="de-DE" sz="1800" dirty="0"/>
              <a:t>: Zur urheberrechtlichen Schutzfähigkeit von Forschungsdaten (Vortrag zur Herbstakademie)</a:t>
            </a:r>
          </a:p>
          <a:p>
            <a:pPr lvl="0">
              <a:lnSpc>
                <a:spcPct val="170000"/>
              </a:lnSpc>
            </a:pPr>
            <a:r>
              <a:rPr lang="de-DE" sz="1800" u="sng" dirty="0">
                <a:hlinkClick r:id="rId9"/>
              </a:rPr>
              <a:t>Kreutzer, Till; Hirche, Tom</a:t>
            </a:r>
            <a:r>
              <a:rPr lang="de-DE" sz="1800" u="sng" dirty="0"/>
              <a:t> (2017)</a:t>
            </a:r>
            <a:r>
              <a:rPr lang="de-DE" sz="1800" dirty="0"/>
              <a:t>:</a:t>
            </a:r>
            <a:r>
              <a:rPr lang="de-DE" sz="1800" b="1" dirty="0"/>
              <a:t> </a:t>
            </a:r>
            <a:r>
              <a:rPr lang="de-DE" sz="1800" dirty="0"/>
              <a:t>Rechtsfragen zur Digitalisierung in der Lehre:</a:t>
            </a:r>
            <a:r>
              <a:rPr lang="de-DE" sz="1800" b="1" dirty="0"/>
              <a:t> </a:t>
            </a:r>
            <a:r>
              <a:rPr lang="de-DE" sz="1800" dirty="0"/>
              <a:t>Praxisleitfaden zum Recht</a:t>
            </a:r>
            <a:r>
              <a:rPr lang="de-DE" sz="1800" b="1" dirty="0"/>
              <a:t> </a:t>
            </a:r>
            <a:r>
              <a:rPr lang="de-DE" sz="1800" dirty="0"/>
              <a:t>bei E-Learning, OER und Open</a:t>
            </a:r>
            <a:r>
              <a:rPr lang="de-DE" sz="1800" b="1" dirty="0"/>
              <a:t> </a:t>
            </a:r>
            <a:r>
              <a:rPr lang="de-DE" sz="1800" dirty="0"/>
              <a:t>Content </a:t>
            </a:r>
          </a:p>
          <a:p>
            <a:pPr lvl="0">
              <a:lnSpc>
                <a:spcPct val="170000"/>
              </a:lnSpc>
            </a:pPr>
            <a:r>
              <a:rPr lang="de-DE" sz="1800" u="sng" dirty="0">
                <a:hlinkClick r:id="rId10"/>
              </a:rPr>
              <a:t>FAQs zu rechtlichen Aspekten im Umgang mit Forschungsdaten</a:t>
            </a:r>
            <a:r>
              <a:rPr lang="de-DE" sz="1800" dirty="0"/>
              <a:t> der Leibniz Universität Hannover und der Technischen Informationsbibliothek</a:t>
            </a:r>
          </a:p>
          <a:p>
            <a:pPr lvl="0">
              <a:lnSpc>
                <a:spcPct val="170000"/>
              </a:lnSpc>
            </a:pPr>
            <a:r>
              <a:rPr lang="en-US" sz="1800" u="sng" dirty="0">
                <a:hlinkClick r:id="rId11"/>
              </a:rPr>
              <a:t>Andreas Wiebe; Lucie </a:t>
            </a:r>
            <a:r>
              <a:rPr lang="en-US" sz="1800" u="sng" dirty="0" err="1">
                <a:hlinkClick r:id="rId11"/>
              </a:rPr>
              <a:t>Guibault</a:t>
            </a:r>
            <a:r>
              <a:rPr lang="en-US" sz="1800" u="sng" dirty="0">
                <a:hlinkClick r:id="rId11"/>
              </a:rPr>
              <a:t> (2013)</a:t>
            </a:r>
            <a:r>
              <a:rPr lang="en-US" sz="1800" dirty="0"/>
              <a:t>: Safe to be open: Study on the protection of research data and recommendations for access and usage</a:t>
            </a:r>
          </a:p>
          <a:p>
            <a:pPr lvl="0">
              <a:lnSpc>
                <a:spcPct val="170000"/>
              </a:lnSpc>
            </a:pPr>
            <a:r>
              <a:rPr lang="en-US" sz="1800" dirty="0">
                <a:hlinkClick r:id="rId12"/>
              </a:rPr>
              <a:t>Lauber-</a:t>
            </a:r>
            <a:r>
              <a:rPr lang="en-US" sz="1800" dirty="0" err="1">
                <a:hlinkClick r:id="rId12"/>
              </a:rPr>
              <a:t>Rönsberg</a:t>
            </a:r>
            <a:r>
              <a:rPr lang="en-US" sz="1800" dirty="0">
                <a:hlinkClick r:id="rId12"/>
              </a:rPr>
              <a:t>, Anne (2021): </a:t>
            </a:r>
            <a:r>
              <a:rPr lang="en-US" sz="1800" dirty="0" err="1"/>
              <a:t>Rechtliche</a:t>
            </a:r>
            <a:r>
              <a:rPr lang="en-US" sz="1800" dirty="0"/>
              <a:t> </a:t>
            </a:r>
            <a:r>
              <a:rPr lang="en-US" sz="1800" dirty="0" err="1"/>
              <a:t>Aspekte</a:t>
            </a:r>
            <a:r>
              <a:rPr lang="en-US" sz="1800" dirty="0"/>
              <a:t> des </a:t>
            </a:r>
            <a:r>
              <a:rPr lang="en-US" sz="1800" dirty="0" err="1"/>
              <a:t>Forschungsdatenmanagements</a:t>
            </a:r>
            <a:r>
              <a:rPr lang="en-US" sz="1800" dirty="0"/>
              <a:t>. IN: </a:t>
            </a:r>
            <a:r>
              <a:rPr lang="en-US" sz="1800" dirty="0" err="1"/>
              <a:t>Praxishandbuch</a:t>
            </a:r>
            <a:r>
              <a:rPr lang="en-US" sz="1800" dirty="0"/>
              <a:t> </a:t>
            </a:r>
            <a:r>
              <a:rPr lang="en-US" sz="1800" dirty="0" err="1"/>
              <a:t>Forschungsdatenmanagement</a:t>
            </a:r>
            <a:endParaRPr lang="en-US" sz="1800" dirty="0"/>
          </a:p>
          <a:p>
            <a:endParaRPr lang="de-DE" dirty="0"/>
          </a:p>
        </p:txBody>
      </p:sp>
      <p:sp>
        <p:nvSpPr>
          <p:cNvPr id="3" name="Foliennummernplatzhalter 2">
            <a:extLst>
              <a:ext uri="{FF2B5EF4-FFF2-40B4-BE49-F238E27FC236}">
                <a16:creationId xmlns:a16="http://schemas.microsoft.com/office/drawing/2014/main" id="{444F077C-77E9-40BF-A6DB-746DD44D9067}"/>
              </a:ext>
            </a:extLst>
          </p:cNvPr>
          <p:cNvSpPr>
            <a:spLocks noGrp="1"/>
          </p:cNvSpPr>
          <p:nvPr>
            <p:ph type="sldNum" sz="quarter" idx="10"/>
          </p:nvPr>
        </p:nvSpPr>
        <p:spPr/>
        <p:txBody>
          <a:bodyPr/>
          <a:lstStyle/>
          <a:p>
            <a:fld id="{4216277B-9607-44BE-A1ED-4FEAE3E992E7}" type="slidenum">
              <a:rPr lang="de-DE" smtClean="0"/>
              <a:pPr/>
              <a:t>80</a:t>
            </a:fld>
            <a:endParaRPr lang="de-DE"/>
          </a:p>
        </p:txBody>
      </p:sp>
      <p:sp>
        <p:nvSpPr>
          <p:cNvPr id="4" name="Titel 3">
            <a:extLst>
              <a:ext uri="{FF2B5EF4-FFF2-40B4-BE49-F238E27FC236}">
                <a16:creationId xmlns:a16="http://schemas.microsoft.com/office/drawing/2014/main" id="{70A03F39-A8EA-4E87-A31D-A11A954BEB0F}"/>
              </a:ext>
            </a:extLst>
          </p:cNvPr>
          <p:cNvSpPr>
            <a:spLocks noGrp="1"/>
          </p:cNvSpPr>
          <p:nvPr>
            <p:ph type="title"/>
          </p:nvPr>
        </p:nvSpPr>
        <p:spPr/>
        <p:txBody>
          <a:bodyPr/>
          <a:lstStyle/>
          <a:p>
            <a:r>
              <a:rPr lang="de-DE" sz="2400" b="1" dirty="0"/>
              <a:t>Weitere Informationen zum Urheberrecht bei Forschungsdaten</a:t>
            </a:r>
            <a:br>
              <a:rPr lang="de-DE" sz="2400" b="1" dirty="0"/>
            </a:br>
            <a:endParaRPr lang="de-DE" dirty="0"/>
          </a:p>
        </p:txBody>
      </p:sp>
    </p:spTree>
    <p:extLst>
      <p:ext uri="{BB962C8B-B14F-4D97-AF65-F5344CB8AC3E}">
        <p14:creationId xmlns:p14="http://schemas.microsoft.com/office/powerpoint/2010/main" val="21867940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F41247A-506A-4A03-8F5B-43350BA98839}"/>
              </a:ext>
            </a:extLst>
          </p:cNvPr>
          <p:cNvSpPr>
            <a:spLocks noGrp="1"/>
          </p:cNvSpPr>
          <p:nvPr>
            <p:ph sz="half" idx="1"/>
          </p:nvPr>
        </p:nvSpPr>
        <p:spPr/>
        <p:txBody>
          <a:bodyPr>
            <a:normAutofit/>
          </a:bodyPr>
          <a:lstStyle/>
          <a:p>
            <a:pPr indent="0">
              <a:buNone/>
            </a:pPr>
            <a:endParaRPr lang="de-DE" b="1" dirty="0"/>
          </a:p>
          <a:p>
            <a:pPr indent="0">
              <a:buNone/>
            </a:pPr>
            <a:r>
              <a:rPr lang="de-DE" dirty="0"/>
              <a:t>Personenbezogene Daten dürfen nur </a:t>
            </a:r>
            <a:r>
              <a:rPr lang="de-DE" b="1" dirty="0"/>
              <a:t>veröffentlicht</a:t>
            </a:r>
            <a:r>
              <a:rPr lang="de-DE" dirty="0"/>
              <a:t> werden, wenn</a:t>
            </a:r>
          </a:p>
          <a:p>
            <a:r>
              <a:rPr lang="de-DE" dirty="0"/>
              <a:t>Dies gesetzlich erlaubt oder vorgeschrieben ist</a:t>
            </a:r>
          </a:p>
          <a:p>
            <a:r>
              <a:rPr lang="de-DE" dirty="0"/>
              <a:t>sie anonymisiert wurden oder</a:t>
            </a:r>
          </a:p>
          <a:p>
            <a:r>
              <a:rPr lang="de-DE" dirty="0"/>
              <a:t>eine „informierte Einwilligung“ der betreffenden Personen vorliegt.</a:t>
            </a:r>
          </a:p>
          <a:p>
            <a:endParaRPr lang="de-DE" dirty="0"/>
          </a:p>
          <a:p>
            <a:pPr indent="0">
              <a:buNone/>
            </a:pPr>
            <a:r>
              <a:rPr lang="de-DE" dirty="0"/>
              <a:t>Aber: auch bereits bei </a:t>
            </a:r>
            <a:r>
              <a:rPr lang="de-DE" b="1" dirty="0"/>
              <a:t>Erhebung</a:t>
            </a:r>
            <a:r>
              <a:rPr lang="de-DE" dirty="0"/>
              <a:t> und zur </a:t>
            </a:r>
            <a:r>
              <a:rPr lang="de-DE" b="1" dirty="0"/>
              <a:t>Verarbeitung</a:t>
            </a:r>
            <a:r>
              <a:rPr lang="de-DE" dirty="0"/>
              <a:t> personenbezogener Daten müssen Vorgaben erfüllt sein </a:t>
            </a:r>
            <a:r>
              <a:rPr lang="de-DE" sz="1600" dirty="0"/>
              <a:t>(u.a. </a:t>
            </a:r>
            <a:r>
              <a:rPr lang="de-DE" sz="1600" dirty="0">
                <a:hlinkClick r:id="rId3"/>
              </a:rPr>
              <a:t>Art. 6 Abs. 1 </a:t>
            </a:r>
            <a:r>
              <a:rPr lang="de-DE" sz="1600" dirty="0" err="1">
                <a:hlinkClick r:id="rId3"/>
              </a:rPr>
              <a:t>lit</a:t>
            </a:r>
            <a:r>
              <a:rPr lang="de-DE" sz="1600" dirty="0">
                <a:hlinkClick r:id="rId3"/>
              </a:rPr>
              <a:t>. a bis f DSGVO</a:t>
            </a:r>
            <a:r>
              <a:rPr lang="de-DE" sz="1600" dirty="0"/>
              <a:t>)</a:t>
            </a:r>
          </a:p>
          <a:p>
            <a:pPr indent="0">
              <a:buNone/>
            </a:pPr>
            <a:endParaRPr lang="de-DE" sz="1600" dirty="0"/>
          </a:p>
          <a:p>
            <a:endParaRPr lang="de-DE" dirty="0"/>
          </a:p>
          <a:p>
            <a:pPr indent="0">
              <a:buNone/>
            </a:pPr>
            <a:r>
              <a:rPr lang="de-DE" sz="1600" b="1" dirty="0"/>
              <a:t>Weitere Informationen hierzu bei</a:t>
            </a:r>
          </a:p>
          <a:p>
            <a:r>
              <a:rPr lang="de-DE" sz="1600" dirty="0">
                <a:hlinkClick r:id="rId4"/>
              </a:rPr>
              <a:t>https://www.forschungsdaten-bildung.de/datenschutzrechtliche-aspekte</a:t>
            </a:r>
            <a:r>
              <a:rPr lang="de-DE" sz="1600" dirty="0"/>
              <a:t> </a:t>
            </a:r>
          </a:p>
          <a:p>
            <a:r>
              <a:rPr lang="de-DE" sz="1600" dirty="0">
                <a:hlinkClick r:id="rId5"/>
              </a:rPr>
              <a:t>https://www.konsortswd.de/ratswd/themen/datenschutz/</a:t>
            </a:r>
            <a:r>
              <a:rPr lang="de-DE" sz="1600" dirty="0"/>
              <a:t> </a:t>
            </a:r>
          </a:p>
          <a:p>
            <a:r>
              <a:rPr lang="de-DE" sz="1600" dirty="0">
                <a:hlinkClick r:id="rId6"/>
              </a:rPr>
              <a:t>https://www.qualiservice.org/de/datenschutz.html</a:t>
            </a:r>
            <a:r>
              <a:rPr lang="de-DE" sz="1600" dirty="0"/>
              <a:t> </a:t>
            </a:r>
            <a:r>
              <a:rPr lang="de-DE" sz="1100" dirty="0"/>
              <a:t>(Muster informierte Einwilligungserklärung)</a:t>
            </a:r>
            <a:endParaRPr lang="de-DE" sz="1600" dirty="0"/>
          </a:p>
          <a:p>
            <a:endParaRPr lang="de-DE" dirty="0"/>
          </a:p>
        </p:txBody>
      </p:sp>
      <p:sp>
        <p:nvSpPr>
          <p:cNvPr id="3" name="Foliennummernplatzhalter 2">
            <a:extLst>
              <a:ext uri="{FF2B5EF4-FFF2-40B4-BE49-F238E27FC236}">
                <a16:creationId xmlns:a16="http://schemas.microsoft.com/office/drawing/2014/main" id="{74F449E1-3E32-4D1B-962B-3215BF880D0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a:extLst>
              <a:ext uri="{FF2B5EF4-FFF2-40B4-BE49-F238E27FC236}">
                <a16:creationId xmlns:a16="http://schemas.microsoft.com/office/drawing/2014/main" id="{DD227E50-D0EA-453F-9503-53FD7B634CF3}"/>
              </a:ext>
            </a:extLst>
          </p:cNvPr>
          <p:cNvSpPr>
            <a:spLocks noGrp="1"/>
          </p:cNvSpPr>
          <p:nvPr>
            <p:ph type="title"/>
          </p:nvPr>
        </p:nvSpPr>
        <p:spPr/>
        <p:txBody>
          <a:bodyPr/>
          <a:lstStyle/>
          <a:p>
            <a:r>
              <a:rPr lang="de-DE" dirty="0"/>
              <a:t>Was muss beachtet werden? </a:t>
            </a:r>
            <a:r>
              <a:rPr lang="de-DE" b="1" dirty="0"/>
              <a:t>Datenschutz!</a:t>
            </a:r>
            <a:br>
              <a:rPr lang="de-DE" b="1" dirty="0"/>
            </a:br>
            <a:endParaRPr lang="de-DE" dirty="0"/>
          </a:p>
        </p:txBody>
      </p:sp>
    </p:spTree>
    <p:extLst>
      <p:ext uri="{BB962C8B-B14F-4D97-AF65-F5344CB8AC3E}">
        <p14:creationId xmlns:p14="http://schemas.microsoft.com/office/powerpoint/2010/main" val="25708610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34A8481-4663-4ECB-9A5E-F81FEC97902B}"/>
              </a:ext>
            </a:extLst>
          </p:cNvPr>
          <p:cNvSpPr>
            <a:spLocks noGrp="1"/>
          </p:cNvSpPr>
          <p:nvPr>
            <p:ph sz="half" idx="1"/>
          </p:nvPr>
        </p:nvSpPr>
        <p:spPr/>
        <p:txBody>
          <a:bodyPr>
            <a:normAutofit lnSpcReduction="10000"/>
          </a:bodyPr>
          <a:lstStyle/>
          <a:p>
            <a:pPr lvl="1">
              <a:spcAft>
                <a:spcPts val="1200"/>
              </a:spcAft>
              <a:tabLst>
                <a:tab pos="1974850" algn="l"/>
              </a:tabLst>
            </a:pPr>
            <a:r>
              <a:rPr lang="de-DE" b="1" dirty="0">
                <a:sym typeface="Wingdings" panose="05000000000000000000" pitchFamily="2" charset="2"/>
              </a:rPr>
              <a:t>Disziplinspezifische Forschungsdatenrepositorien</a:t>
            </a:r>
            <a:r>
              <a:rPr lang="de-DE" dirty="0">
                <a:sym typeface="Wingdings" panose="05000000000000000000" pitchFamily="2" charset="2"/>
              </a:rPr>
              <a:t> (vor allem große Fachgebiete)</a:t>
            </a:r>
            <a:br>
              <a:rPr lang="de-DE" dirty="0">
                <a:sym typeface="Wingdings" panose="05000000000000000000" pitchFamily="2" charset="2"/>
              </a:rPr>
            </a:br>
            <a:r>
              <a:rPr lang="de-DE" dirty="0">
                <a:sym typeface="Wingdings" panose="05000000000000000000" pitchFamily="2" charset="2"/>
              </a:rPr>
              <a:t>Suche z. B. über </a:t>
            </a:r>
            <a:r>
              <a:rPr lang="de-DE" dirty="0">
                <a:sym typeface="Wingdings" panose="05000000000000000000" pitchFamily="2" charset="2"/>
                <a:hlinkClick r:id="rId3"/>
              </a:rPr>
              <a:t>https://www.re3data.org/</a:t>
            </a:r>
            <a:r>
              <a:rPr lang="de-DE" dirty="0">
                <a:sym typeface="Wingdings" panose="05000000000000000000" pitchFamily="2" charset="2"/>
              </a:rPr>
              <a:t> </a:t>
            </a:r>
            <a:br>
              <a:rPr lang="de-DE" dirty="0">
                <a:sym typeface="Wingdings" panose="05000000000000000000" pitchFamily="2" charset="2"/>
              </a:rPr>
            </a:br>
            <a:r>
              <a:rPr lang="de-DE" dirty="0">
                <a:sym typeface="Wingdings" panose="05000000000000000000" pitchFamily="2" charset="2"/>
              </a:rPr>
              <a:t>	(</a:t>
            </a:r>
            <a:r>
              <a:rPr lang="de-DE" b="1" dirty="0">
                <a:sym typeface="Wingdings" panose="05000000000000000000" pitchFamily="2" charset="2"/>
              </a:rPr>
              <a:t>Re</a:t>
            </a:r>
            <a:r>
              <a:rPr lang="de-DE" dirty="0">
                <a:sym typeface="Wingdings" panose="05000000000000000000" pitchFamily="2" charset="2"/>
              </a:rPr>
              <a:t>gistry </a:t>
            </a:r>
            <a:r>
              <a:rPr lang="de-DE" dirty="0" err="1">
                <a:sym typeface="Wingdings" panose="05000000000000000000" pitchFamily="2" charset="2"/>
              </a:rPr>
              <a:t>of</a:t>
            </a:r>
            <a:r>
              <a:rPr lang="de-DE" dirty="0">
                <a:sym typeface="Wingdings" panose="05000000000000000000" pitchFamily="2" charset="2"/>
              </a:rPr>
              <a:t> </a:t>
            </a:r>
            <a:r>
              <a:rPr lang="de-DE" b="1" dirty="0">
                <a:sym typeface="Wingdings" panose="05000000000000000000" pitchFamily="2" charset="2"/>
              </a:rPr>
              <a:t>Re</a:t>
            </a:r>
            <a:r>
              <a:rPr lang="de-DE" dirty="0">
                <a:sym typeface="Wingdings" panose="05000000000000000000" pitchFamily="2" charset="2"/>
              </a:rPr>
              <a:t>search Data </a:t>
            </a:r>
            <a:r>
              <a:rPr lang="de-DE" b="1" dirty="0" err="1">
                <a:sym typeface="Wingdings" panose="05000000000000000000" pitchFamily="2" charset="2"/>
              </a:rPr>
              <a:t>Re</a:t>
            </a:r>
            <a:r>
              <a:rPr lang="de-DE" dirty="0" err="1">
                <a:sym typeface="Wingdings" panose="05000000000000000000" pitchFamily="2" charset="2"/>
              </a:rPr>
              <a:t>positories</a:t>
            </a:r>
            <a:r>
              <a:rPr lang="de-DE" dirty="0">
                <a:sym typeface="Wingdings" panose="05000000000000000000" pitchFamily="2" charset="2"/>
              </a:rPr>
              <a:t>)</a:t>
            </a:r>
          </a:p>
          <a:p>
            <a:pPr indent="0">
              <a:spcAft>
                <a:spcPts val="1200"/>
              </a:spcAft>
              <a:buNone/>
              <a:tabLst>
                <a:tab pos="265113" algn="l"/>
                <a:tab pos="1974850" algn="l"/>
              </a:tabLst>
            </a:pPr>
            <a:r>
              <a:rPr lang="de-DE" dirty="0">
                <a:sym typeface="Wingdings" panose="05000000000000000000" pitchFamily="2" charset="2"/>
              </a:rPr>
              <a:t>	</a:t>
            </a:r>
          </a:p>
          <a:p>
            <a:pPr lvl="1">
              <a:spcAft>
                <a:spcPts val="1200"/>
              </a:spcAft>
            </a:pPr>
            <a:endParaRPr lang="de-DE" dirty="0">
              <a:sym typeface="Wingdings" panose="05000000000000000000" pitchFamily="2" charset="2"/>
            </a:endParaRPr>
          </a:p>
          <a:p>
            <a:pPr lvl="1">
              <a:spcAft>
                <a:spcPts val="1200"/>
              </a:spcAft>
            </a:pPr>
            <a:endParaRPr lang="de-DE" dirty="0">
              <a:sym typeface="Wingdings" panose="05000000000000000000" pitchFamily="2" charset="2"/>
            </a:endParaRPr>
          </a:p>
          <a:p>
            <a:pPr marL="0" lvl="1" indent="0">
              <a:lnSpc>
                <a:spcPct val="150000"/>
              </a:lnSpc>
              <a:spcAft>
                <a:spcPts val="1200"/>
              </a:spcAft>
            </a:pPr>
            <a:endParaRPr lang="de-DE" dirty="0">
              <a:sym typeface="Wingdings" panose="05000000000000000000" pitchFamily="2" charset="2"/>
            </a:endParaRPr>
          </a:p>
          <a:p>
            <a:pPr lvl="1">
              <a:spcAft>
                <a:spcPts val="1200"/>
              </a:spcAft>
              <a:tabLst>
                <a:tab pos="1884363" algn="l"/>
              </a:tabLst>
            </a:pPr>
            <a:endParaRPr lang="de-DE" b="1" dirty="0">
              <a:sym typeface="Wingdings" panose="05000000000000000000" pitchFamily="2" charset="2"/>
            </a:endParaRPr>
          </a:p>
          <a:p>
            <a:pPr lvl="1">
              <a:spcAft>
                <a:spcPts val="1200"/>
              </a:spcAft>
              <a:tabLst>
                <a:tab pos="1884363" algn="l"/>
              </a:tabLst>
            </a:pPr>
            <a:r>
              <a:rPr lang="de-DE" b="1" dirty="0">
                <a:sym typeface="Wingdings" panose="05000000000000000000" pitchFamily="2" charset="2"/>
              </a:rPr>
              <a:t>Institutionelle </a:t>
            </a:r>
            <a:r>
              <a:rPr lang="de-DE" b="1" dirty="0"/>
              <a:t>Forschungsdatenrepositorien</a:t>
            </a:r>
            <a:r>
              <a:rPr lang="de-DE" dirty="0">
                <a:sym typeface="Wingdings" panose="05000000000000000000" pitchFamily="2" charset="2"/>
              </a:rPr>
              <a:t> (für alle Fachgebiete offen)</a:t>
            </a:r>
            <a:br>
              <a:rPr lang="de-DE" dirty="0">
                <a:sym typeface="Wingdings" panose="05000000000000000000" pitchFamily="2" charset="2"/>
              </a:rPr>
            </a:br>
            <a:r>
              <a:rPr lang="de-DE" dirty="0">
                <a:sym typeface="Wingdings" panose="05000000000000000000" pitchFamily="2" charset="2"/>
              </a:rPr>
              <a:t>In Regensburg: Publikationsserver</a:t>
            </a:r>
            <a:br>
              <a:rPr lang="de-DE" dirty="0">
                <a:sym typeface="Wingdings" panose="05000000000000000000" pitchFamily="2" charset="2"/>
              </a:rPr>
            </a:br>
            <a:r>
              <a:rPr lang="de-DE" dirty="0">
                <a:sym typeface="Wingdings" panose="05000000000000000000" pitchFamily="2" charset="2"/>
              </a:rPr>
              <a:t>	</a:t>
            </a:r>
            <a:r>
              <a:rPr lang="de-DE" dirty="0">
                <a:sym typeface="Wingdings" panose="05000000000000000000" pitchFamily="2" charset="2"/>
                <a:hlinkClick r:id="rId4"/>
              </a:rPr>
              <a:t>http://epub.uni-regensburg.de</a:t>
            </a:r>
            <a:r>
              <a:rPr lang="de-DE" dirty="0">
                <a:sym typeface="Wingdings" panose="05000000000000000000" pitchFamily="2" charset="2"/>
              </a:rPr>
              <a:t> </a:t>
            </a:r>
            <a:endParaRPr lang="de-DE" dirty="0"/>
          </a:p>
          <a:p>
            <a:endParaRPr lang="de-DE" dirty="0"/>
          </a:p>
        </p:txBody>
      </p:sp>
      <p:sp>
        <p:nvSpPr>
          <p:cNvPr id="3" name="Foliennummernplatzhalter 2">
            <a:extLst>
              <a:ext uri="{FF2B5EF4-FFF2-40B4-BE49-F238E27FC236}">
                <a16:creationId xmlns:a16="http://schemas.microsoft.com/office/drawing/2014/main" id="{B2763B80-CE1F-48ED-811B-41AD388FE37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a:extLst>
              <a:ext uri="{FF2B5EF4-FFF2-40B4-BE49-F238E27FC236}">
                <a16:creationId xmlns:a16="http://schemas.microsoft.com/office/drawing/2014/main" id="{8EC6D178-ED9F-408D-82C3-037A24E2A565}"/>
              </a:ext>
            </a:extLst>
          </p:cNvPr>
          <p:cNvSpPr>
            <a:spLocks noGrp="1"/>
          </p:cNvSpPr>
          <p:nvPr>
            <p:ph type="title"/>
          </p:nvPr>
        </p:nvSpPr>
        <p:spPr/>
        <p:txBody>
          <a:bodyPr/>
          <a:lstStyle/>
          <a:p>
            <a:r>
              <a:rPr lang="de-DE" dirty="0"/>
              <a:t>Wo veröffentlichen?</a:t>
            </a:r>
          </a:p>
        </p:txBody>
      </p:sp>
      <p:pic>
        <p:nvPicPr>
          <p:cNvPr id="5" name="Grafik 4">
            <a:extLst>
              <a:ext uri="{FF2B5EF4-FFF2-40B4-BE49-F238E27FC236}">
                <a16:creationId xmlns:a16="http://schemas.microsoft.com/office/drawing/2014/main" id="{7F65808C-640D-44DC-B707-11E22AFE49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2513" y="3092279"/>
            <a:ext cx="5040560" cy="1947827"/>
          </a:xfrm>
          <a:prstGeom prst="rect">
            <a:avLst/>
          </a:prstGeom>
        </p:spPr>
      </p:pic>
    </p:spTree>
    <p:extLst>
      <p:ext uri="{BB962C8B-B14F-4D97-AF65-F5344CB8AC3E}">
        <p14:creationId xmlns:p14="http://schemas.microsoft.com/office/powerpoint/2010/main" val="184417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8DC207D-6064-4C5F-AF31-13218C6800A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a:extLst>
              <a:ext uri="{FF2B5EF4-FFF2-40B4-BE49-F238E27FC236}">
                <a16:creationId xmlns:a16="http://schemas.microsoft.com/office/drawing/2014/main" id="{C20E6E94-E745-498B-9117-3E18FC676FCF}"/>
              </a:ext>
            </a:extLst>
          </p:cNvPr>
          <p:cNvSpPr>
            <a:spLocks noGrp="1"/>
          </p:cNvSpPr>
          <p:nvPr>
            <p:ph type="title"/>
          </p:nvPr>
        </p:nvSpPr>
        <p:spPr/>
        <p:txBody>
          <a:bodyPr/>
          <a:lstStyle/>
          <a:p>
            <a:r>
              <a:rPr lang="de-DE" dirty="0"/>
              <a:t>Forschungsdaten auf dem Publikationsserver der Universität Regensburg</a:t>
            </a:r>
          </a:p>
        </p:txBody>
      </p:sp>
      <p:pic>
        <p:nvPicPr>
          <p:cNvPr id="5" name="Inhaltsplatzhalter 8">
            <a:extLst>
              <a:ext uri="{FF2B5EF4-FFF2-40B4-BE49-F238E27FC236}">
                <a16:creationId xmlns:a16="http://schemas.microsoft.com/office/drawing/2014/main" id="{6E8EDF8E-8108-4A21-A701-EB643FAAE22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775520" y="2062647"/>
            <a:ext cx="8932911" cy="12032088"/>
          </a:xfrm>
          <a:ln w="3175">
            <a:solidFill>
              <a:schemeClr val="bg1">
                <a:lumMod val="95000"/>
              </a:schemeClr>
            </a:solidFill>
          </a:ln>
        </p:spPr>
      </p:pic>
    </p:spTree>
    <p:extLst>
      <p:ext uri="{BB962C8B-B14F-4D97-AF65-F5344CB8AC3E}">
        <p14:creationId xmlns:p14="http://schemas.microsoft.com/office/powerpoint/2010/main" val="381694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44444E-6 2.59259E-6 L -4.44444E-6 -0.76111 " pathEditMode="relative" rAng="0" ptsTypes="AA">
                                      <p:cBhvr>
                                        <p:cTn id="6" dur="6000" fill="hold"/>
                                        <p:tgtEl>
                                          <p:spTgt spid="5"/>
                                        </p:tgtEl>
                                        <p:attrNameLst>
                                          <p:attrName>ppt_x</p:attrName>
                                          <p:attrName>ppt_y</p:attrName>
                                        </p:attrNameLst>
                                      </p:cBhvr>
                                      <p:rCtr x="0" y="-38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3800916-B3E4-4689-9D9F-C3EF515510C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nhaltsplatzhalter 4">
            <a:extLst>
              <a:ext uri="{FF2B5EF4-FFF2-40B4-BE49-F238E27FC236}">
                <a16:creationId xmlns:a16="http://schemas.microsoft.com/office/drawing/2014/main" id="{451378DB-DE75-41AD-ACFE-91D456404A3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35172" y="575429"/>
            <a:ext cx="5550582" cy="6146047"/>
          </a:xfrm>
          <a:effectLst>
            <a:outerShdw blurRad="50800" dist="38100" dir="5400000" algn="t" rotWithShape="0">
              <a:prstClr val="black">
                <a:alpha val="40000"/>
              </a:prstClr>
            </a:outerShdw>
          </a:effectLst>
        </p:spPr>
      </p:pic>
      <p:sp>
        <p:nvSpPr>
          <p:cNvPr id="6" name="Textfeld 5">
            <a:extLst>
              <a:ext uri="{FF2B5EF4-FFF2-40B4-BE49-F238E27FC236}">
                <a16:creationId xmlns:a16="http://schemas.microsoft.com/office/drawing/2014/main" id="{0B76E786-73B5-4F3E-95C5-FD172512DF8C}"/>
              </a:ext>
            </a:extLst>
          </p:cNvPr>
          <p:cNvSpPr txBox="1"/>
          <p:nvPr/>
        </p:nvSpPr>
        <p:spPr>
          <a:xfrm>
            <a:off x="1775520" y="2259106"/>
            <a:ext cx="4544598"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Eigene DOI und URN für dauerhafte Zitierbarkeit – auch als Datensupplement für eine Verlagspublikation nutzbar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Zugangsbeschränkung möglich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Verknüpfung mit zugehöriger Textpublikation</a:t>
            </a:r>
          </a:p>
        </p:txBody>
      </p:sp>
      <p:sp>
        <p:nvSpPr>
          <p:cNvPr id="7" name="Ellipse 6">
            <a:extLst>
              <a:ext uri="{FF2B5EF4-FFF2-40B4-BE49-F238E27FC236}">
                <a16:creationId xmlns:a16="http://schemas.microsoft.com/office/drawing/2014/main" id="{FF8B50A1-9ADF-4118-8F25-A8D0568ECAD3}"/>
              </a:ext>
            </a:extLst>
          </p:cNvPr>
          <p:cNvSpPr/>
          <p:nvPr/>
        </p:nvSpPr>
        <p:spPr>
          <a:xfrm>
            <a:off x="8956758" y="1071595"/>
            <a:ext cx="1305145"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Ellipse 7">
            <a:extLst>
              <a:ext uri="{FF2B5EF4-FFF2-40B4-BE49-F238E27FC236}">
                <a16:creationId xmlns:a16="http://schemas.microsoft.com/office/drawing/2014/main" id="{95F2613A-4FCB-46C3-A81E-025C5045D721}"/>
              </a:ext>
            </a:extLst>
          </p:cNvPr>
          <p:cNvSpPr/>
          <p:nvPr/>
        </p:nvSpPr>
        <p:spPr>
          <a:xfrm>
            <a:off x="10566611" y="2011578"/>
            <a:ext cx="1215135" cy="4950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Ellipse 10">
            <a:extLst>
              <a:ext uri="{FF2B5EF4-FFF2-40B4-BE49-F238E27FC236}">
                <a16:creationId xmlns:a16="http://schemas.microsoft.com/office/drawing/2014/main" id="{10F6906D-1854-4200-9591-CAA7ECEDB79B}"/>
              </a:ext>
            </a:extLst>
          </p:cNvPr>
          <p:cNvSpPr/>
          <p:nvPr/>
        </p:nvSpPr>
        <p:spPr>
          <a:xfrm>
            <a:off x="6320118" y="3141429"/>
            <a:ext cx="3090646" cy="13951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833355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3">
            <a:extLst>
              <a:ext uri="{FF2B5EF4-FFF2-40B4-BE49-F238E27FC236}">
                <a16:creationId xmlns:a16="http://schemas.microsoft.com/office/drawing/2014/main" id="{68CC9124-5532-4672-B53F-1FEB6A6D5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362" y="1946509"/>
            <a:ext cx="6107310" cy="4391774"/>
          </a:xfrm>
          <a:prstGeom prst="rect">
            <a:avLst/>
          </a:prstGeom>
        </p:spPr>
      </p:pic>
      <p:sp>
        <p:nvSpPr>
          <p:cNvPr id="9" name="Ellipse 8">
            <a:extLst>
              <a:ext uri="{FF2B5EF4-FFF2-40B4-BE49-F238E27FC236}">
                <a16:creationId xmlns:a16="http://schemas.microsoft.com/office/drawing/2014/main" id="{C147E94D-5C5E-403A-A356-3DC95989D834}"/>
              </a:ext>
            </a:extLst>
          </p:cNvPr>
          <p:cNvSpPr/>
          <p:nvPr/>
        </p:nvSpPr>
        <p:spPr>
          <a:xfrm>
            <a:off x="2326341" y="3765176"/>
            <a:ext cx="1143000" cy="8947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p:cNvSpPr>
            <a:spLocks noGrp="1"/>
          </p:cNvSpPr>
          <p:nvPr>
            <p:ph type="title"/>
          </p:nvPr>
        </p:nvSpPr>
        <p:spPr>
          <a:xfrm>
            <a:off x="1342362" y="1501200"/>
            <a:ext cx="10114532" cy="696912"/>
          </a:xfrm>
          <a:prstGeom prst="rect">
            <a:avLst/>
          </a:prstGeom>
        </p:spPr>
        <p:txBody>
          <a:bodyPr/>
          <a:lstStyle/>
          <a:p>
            <a:r>
              <a:rPr lang="de-DE" dirty="0"/>
              <a:t>Informationen zu Forschungsdaten</a:t>
            </a:r>
          </a:p>
        </p:txBody>
      </p:sp>
      <p:sp>
        <p:nvSpPr>
          <p:cNvPr id="3" name="Inhaltsplatzhalter 2"/>
          <p:cNvSpPr>
            <a:spLocks noGrp="1"/>
          </p:cNvSpPr>
          <p:nvPr>
            <p:ph sz="half" idx="1"/>
          </p:nvPr>
        </p:nvSpPr>
        <p:spPr>
          <a:xfrm>
            <a:off x="7826189" y="2351606"/>
            <a:ext cx="3399966" cy="3851250"/>
          </a:xfrm>
        </p:spPr>
        <p:txBody>
          <a:bodyPr/>
          <a:lstStyle/>
          <a:p>
            <a:pPr algn="ctr"/>
            <a:endParaRPr lang="de-DE" dirty="0">
              <a:hlinkClick r:id="" action="ppaction://noaction"/>
            </a:endParaRPr>
          </a:p>
          <a:p>
            <a:pPr algn="ctr"/>
            <a:endParaRPr lang="de-DE" dirty="0">
              <a:hlinkClick r:id="" action="ppaction://noaction"/>
            </a:endParaRPr>
          </a:p>
          <a:p>
            <a:pPr algn="ctr"/>
            <a:endParaRPr lang="de-DE" dirty="0">
              <a:hlinkClick r:id="" action="ppaction://noaction"/>
            </a:endParaRPr>
          </a:p>
          <a:p>
            <a:pPr indent="0" algn="ctr">
              <a:buNone/>
            </a:pPr>
            <a:r>
              <a:rPr lang="de-DE" dirty="0">
                <a:hlinkClick r:id="" action="ppaction://noaction"/>
              </a:rPr>
              <a:t>https://epub.uni-regensburg.de/publications/researchdata.html</a:t>
            </a:r>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86666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3D9B7B7-B93C-49FB-8116-D5BCA0D19D56}"/>
              </a:ext>
            </a:extLst>
          </p:cNvPr>
          <p:cNvSpPr>
            <a:spLocks noGrp="1"/>
          </p:cNvSpPr>
          <p:nvPr>
            <p:ph sz="half" idx="1"/>
          </p:nvPr>
        </p:nvSpPr>
        <p:spPr>
          <a:xfrm>
            <a:off x="2101392" y="2767399"/>
            <a:ext cx="3281458" cy="3851250"/>
          </a:xfrm>
        </p:spPr>
        <p:txBody>
          <a:bodyPr/>
          <a:lstStyle/>
          <a:p>
            <a:pPr indent="0">
              <a:buNone/>
            </a:pPr>
            <a:r>
              <a:rPr lang="de-DE" dirty="0">
                <a:hlinkClick r:id="rId3"/>
              </a:rPr>
              <a:t>http://www.uni-regensburg.de/bibliothek/elektronisches-publizieren/forschungsdaten/index.html</a:t>
            </a:r>
            <a:endParaRPr lang="de-DE" dirty="0"/>
          </a:p>
          <a:p>
            <a:endParaRPr lang="de-DE" dirty="0"/>
          </a:p>
        </p:txBody>
      </p:sp>
      <p:sp>
        <p:nvSpPr>
          <p:cNvPr id="3" name="Foliennummernplatzhalter 2">
            <a:extLst>
              <a:ext uri="{FF2B5EF4-FFF2-40B4-BE49-F238E27FC236}">
                <a16:creationId xmlns:a16="http://schemas.microsoft.com/office/drawing/2014/main" id="{6C4E5D7C-E570-407F-98FF-0A166795CC0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el 3">
            <a:extLst>
              <a:ext uri="{FF2B5EF4-FFF2-40B4-BE49-F238E27FC236}">
                <a16:creationId xmlns:a16="http://schemas.microsoft.com/office/drawing/2014/main" id="{7E14672F-A46F-45C5-A65A-F450E59163BA}"/>
              </a:ext>
            </a:extLst>
          </p:cNvPr>
          <p:cNvSpPr>
            <a:spLocks noGrp="1"/>
          </p:cNvSpPr>
          <p:nvPr>
            <p:ph type="title"/>
          </p:nvPr>
        </p:nvSpPr>
        <p:spPr>
          <a:xfrm>
            <a:off x="1775520" y="1286359"/>
            <a:ext cx="3607330" cy="776288"/>
          </a:xfrm>
        </p:spPr>
        <p:txBody>
          <a:bodyPr/>
          <a:lstStyle/>
          <a:p>
            <a:r>
              <a:rPr lang="de-DE" dirty="0"/>
              <a:t>Informationen zu Forschungsdaten </a:t>
            </a:r>
          </a:p>
        </p:txBody>
      </p:sp>
      <p:pic>
        <p:nvPicPr>
          <p:cNvPr id="5" name="Grafik 4">
            <a:extLst>
              <a:ext uri="{FF2B5EF4-FFF2-40B4-BE49-F238E27FC236}">
                <a16:creationId xmlns:a16="http://schemas.microsoft.com/office/drawing/2014/main" id="{6EA93B5E-9295-4D2D-B6CE-CE33D087005F}"/>
              </a:ext>
            </a:extLst>
          </p:cNvPr>
          <p:cNvPicPr>
            <a:picLocks noChangeAspect="1"/>
          </p:cNvPicPr>
          <p:nvPr/>
        </p:nvPicPr>
        <p:blipFill>
          <a:blip r:embed="rId4"/>
          <a:stretch>
            <a:fillRect/>
          </a:stretch>
        </p:blipFill>
        <p:spPr>
          <a:xfrm>
            <a:off x="4868714" y="-25774"/>
            <a:ext cx="7194700" cy="6883774"/>
          </a:xfrm>
          <a:prstGeom prst="rect">
            <a:avLst/>
          </a:prstGeom>
        </p:spPr>
      </p:pic>
      <p:sp>
        <p:nvSpPr>
          <p:cNvPr id="6" name="Ellipse 5">
            <a:extLst>
              <a:ext uri="{FF2B5EF4-FFF2-40B4-BE49-F238E27FC236}">
                <a16:creationId xmlns:a16="http://schemas.microsoft.com/office/drawing/2014/main" id="{2D13BE54-E650-43ED-9585-AE96564185ED}"/>
              </a:ext>
            </a:extLst>
          </p:cNvPr>
          <p:cNvSpPr/>
          <p:nvPr/>
        </p:nvSpPr>
        <p:spPr>
          <a:xfrm>
            <a:off x="5248835" y="3441887"/>
            <a:ext cx="847165" cy="36307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55743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DCD1A813-4AA3-D91E-9C57-5924A5758E70}"/>
              </a:ext>
            </a:extLst>
          </p:cNvPr>
          <p:cNvPicPr>
            <a:picLocks noGrp="1" noChangeAspect="1"/>
          </p:cNvPicPr>
          <p:nvPr>
            <p:ph sz="half" idx="1"/>
          </p:nvPr>
        </p:nvPicPr>
        <p:blipFill>
          <a:blip r:embed="rId3"/>
          <a:stretch>
            <a:fillRect/>
          </a:stretch>
        </p:blipFill>
        <p:spPr>
          <a:xfrm>
            <a:off x="3590224" y="2062647"/>
            <a:ext cx="5020376" cy="3496163"/>
          </a:xfrm>
        </p:spPr>
      </p:pic>
      <p:sp>
        <p:nvSpPr>
          <p:cNvPr id="3" name="Foliennummernplatzhalter 2">
            <a:extLst>
              <a:ext uri="{FF2B5EF4-FFF2-40B4-BE49-F238E27FC236}">
                <a16:creationId xmlns:a16="http://schemas.microsoft.com/office/drawing/2014/main" id="{18533462-5E29-E2C3-509B-E2D9FC579DF0}"/>
              </a:ext>
            </a:extLst>
          </p:cNvPr>
          <p:cNvSpPr>
            <a:spLocks noGrp="1"/>
          </p:cNvSpPr>
          <p:nvPr>
            <p:ph type="sldNum" sz="quarter" idx="10"/>
          </p:nvPr>
        </p:nvSpPr>
        <p:spPr/>
        <p:txBody>
          <a:bodyPr/>
          <a:lstStyle/>
          <a:p>
            <a:fld id="{4216277B-9607-44BE-A1ED-4FEAE3E992E7}" type="slidenum">
              <a:rPr lang="de-DE" smtClean="0"/>
              <a:pPr/>
              <a:t>87</a:t>
            </a:fld>
            <a:endParaRPr lang="de-DE"/>
          </a:p>
        </p:txBody>
      </p:sp>
      <p:sp>
        <p:nvSpPr>
          <p:cNvPr id="4" name="Titel 3">
            <a:extLst>
              <a:ext uri="{FF2B5EF4-FFF2-40B4-BE49-F238E27FC236}">
                <a16:creationId xmlns:a16="http://schemas.microsoft.com/office/drawing/2014/main" id="{A09DA8B0-CA4E-3E64-6CFE-177ABC9F40E6}"/>
              </a:ext>
            </a:extLst>
          </p:cNvPr>
          <p:cNvSpPr>
            <a:spLocks noGrp="1"/>
          </p:cNvSpPr>
          <p:nvPr>
            <p:ph type="title"/>
          </p:nvPr>
        </p:nvSpPr>
        <p:spPr/>
        <p:txBody>
          <a:bodyPr/>
          <a:lstStyle/>
          <a:p>
            <a:r>
              <a:rPr lang="de-DE" dirty="0"/>
              <a:t>Elektronisches Laborbuch</a:t>
            </a:r>
          </a:p>
        </p:txBody>
      </p:sp>
      <p:sp>
        <p:nvSpPr>
          <p:cNvPr id="7" name="Textfeld 6">
            <a:extLst>
              <a:ext uri="{FF2B5EF4-FFF2-40B4-BE49-F238E27FC236}">
                <a16:creationId xmlns:a16="http://schemas.microsoft.com/office/drawing/2014/main" id="{2CCB86C1-DA19-D399-2D8C-170191F2E3F5}"/>
              </a:ext>
            </a:extLst>
          </p:cNvPr>
          <p:cNvSpPr txBox="1"/>
          <p:nvPr/>
        </p:nvSpPr>
        <p:spPr>
          <a:xfrm>
            <a:off x="1924755" y="5765832"/>
            <a:ext cx="8342489" cy="369332"/>
          </a:xfrm>
          <a:prstGeom prst="rect">
            <a:avLst/>
          </a:prstGeom>
          <a:noFill/>
        </p:spPr>
        <p:txBody>
          <a:bodyPr wrap="square" rtlCol="0">
            <a:spAutoFit/>
          </a:bodyPr>
          <a:lstStyle/>
          <a:p>
            <a:r>
              <a:rPr lang="de-DE" dirty="0">
                <a:hlinkClick r:id="rId4"/>
              </a:rPr>
              <a:t>https://www.uni-regensburg.de/bibliothek/elektronisches-publizieren/index.html</a:t>
            </a:r>
            <a:r>
              <a:rPr lang="de-DE" dirty="0"/>
              <a:t> </a:t>
            </a:r>
          </a:p>
        </p:txBody>
      </p:sp>
    </p:spTree>
    <p:extLst>
      <p:ext uri="{BB962C8B-B14F-4D97-AF65-F5344CB8AC3E}">
        <p14:creationId xmlns:p14="http://schemas.microsoft.com/office/powerpoint/2010/main" val="19046913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normAutofit fontScale="92500" lnSpcReduction="20000"/>
          </a:bodyPr>
          <a:lstStyle/>
          <a:p>
            <a:pPr algn="ctr"/>
            <a:r>
              <a:rPr lang="de-DE" sz="2000" dirty="0"/>
              <a:t>Vertonte Präsentation (Stand 2020)</a:t>
            </a:r>
          </a:p>
          <a:p>
            <a:pPr indent="0" algn="ctr">
              <a:buNone/>
            </a:pPr>
            <a:r>
              <a:rPr lang="de-DE" sz="2000" dirty="0">
                <a:hlinkClick r:id="rId3"/>
              </a:rPr>
              <a:t>https://epub.uni-regensburg.de/43456/</a:t>
            </a:r>
            <a:endParaRPr lang="de-DE" sz="2000" dirty="0"/>
          </a:p>
          <a:p>
            <a:pPr indent="0" algn="ctr">
              <a:buNone/>
            </a:pPr>
            <a:endParaRPr lang="de-DE" sz="2000" dirty="0"/>
          </a:p>
          <a:p>
            <a:pPr algn="ctr"/>
            <a:r>
              <a:rPr lang="de-DE" sz="2000" dirty="0"/>
              <a:t>Open Access allgemein: </a:t>
            </a:r>
            <a:br>
              <a:rPr lang="de-DE" sz="2000" dirty="0"/>
            </a:br>
            <a:r>
              <a:rPr lang="de-DE" sz="2000" dirty="0">
                <a:hlinkClick r:id="rId4"/>
              </a:rPr>
              <a:t>https://open-access.network/startseite</a:t>
            </a:r>
            <a:r>
              <a:rPr lang="de-DE" sz="2000" dirty="0"/>
              <a:t> </a:t>
            </a:r>
          </a:p>
          <a:p>
            <a:pPr indent="0" algn="ctr">
              <a:buNone/>
            </a:pPr>
            <a:endParaRPr lang="de-DE" sz="2000" dirty="0"/>
          </a:p>
          <a:p>
            <a:pPr algn="ctr"/>
            <a:r>
              <a:rPr lang="de-DE" sz="2000" dirty="0"/>
              <a:t>Forschungsdaten ausführlich: </a:t>
            </a:r>
            <a:br>
              <a:rPr lang="de-DE" sz="2000" dirty="0"/>
            </a:br>
            <a:r>
              <a:rPr lang="de-DE" sz="2000" dirty="0">
                <a:hlinkClick r:id="rId5"/>
              </a:rPr>
              <a:t>https://www.forschungsdaten.info</a:t>
            </a:r>
            <a:endParaRPr lang="de-DE" sz="2000" dirty="0"/>
          </a:p>
          <a:p>
            <a:pPr algn="ctr"/>
            <a:endParaRPr lang="de-DE" sz="2000" dirty="0"/>
          </a:p>
          <a:p>
            <a:pPr algn="ctr"/>
            <a:r>
              <a:rPr lang="de-DE" sz="2000" dirty="0"/>
              <a:t>Angebote der UBR zum elektronischen Publizieren: </a:t>
            </a:r>
            <a:br>
              <a:rPr lang="de-DE" sz="2000" dirty="0"/>
            </a:br>
            <a:r>
              <a:rPr lang="de-DE" sz="2000" dirty="0">
                <a:hlinkClick r:id="rId6"/>
              </a:rPr>
              <a:t>https://www.uni-regensburg.de/bibliothek/elektronisches-publizieren/index.html</a:t>
            </a:r>
            <a:r>
              <a:rPr lang="de-DE" sz="2000" dirty="0"/>
              <a:t> </a:t>
            </a:r>
          </a:p>
          <a:p>
            <a:pPr indent="0" algn="ctr">
              <a:buNone/>
            </a:pPr>
            <a:endParaRPr lang="de-DE" sz="2000" dirty="0"/>
          </a:p>
          <a:p>
            <a:pPr algn="ctr"/>
            <a:r>
              <a:rPr lang="de-DE" sz="2000" dirty="0"/>
              <a:t>Infos der UR zum Urheberrecht und Kontaktmöglichkeit: </a:t>
            </a:r>
            <a:br>
              <a:rPr lang="de-DE" sz="2000" dirty="0"/>
            </a:br>
            <a:r>
              <a:rPr lang="de-DE" sz="2000" dirty="0">
                <a:hlinkClick r:id="rId7"/>
              </a:rPr>
              <a:t>https://www.uni-regensburg.de/rechtsgrundlagen/urheberrecht</a:t>
            </a:r>
            <a:r>
              <a:rPr lang="de-DE" sz="2000" dirty="0"/>
              <a:t> </a:t>
            </a:r>
          </a:p>
          <a:p>
            <a:endParaRPr lang="de-DE" dirty="0"/>
          </a:p>
        </p:txBody>
      </p:sp>
      <p:sp>
        <p:nvSpPr>
          <p:cNvPr id="3" name="Titel 2"/>
          <p:cNvSpPr>
            <a:spLocks noGrp="1"/>
          </p:cNvSpPr>
          <p:nvPr>
            <p:ph type="title"/>
          </p:nvPr>
        </p:nvSpPr>
        <p:spPr/>
        <p:txBody>
          <a:bodyPr/>
          <a:lstStyle/>
          <a:p>
            <a:r>
              <a:rPr lang="de-DE" dirty="0"/>
              <a:t>Literaturhinweise</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6000" y="1501200"/>
            <a:ext cx="9584267" cy="696912"/>
          </a:xfrm>
          <a:prstGeom prst="rect">
            <a:avLst/>
          </a:prstGeom>
        </p:spPr>
        <p:txBody>
          <a:bodyPr/>
          <a:lstStyle/>
          <a:p>
            <a:r>
              <a:rPr lang="de-DE" dirty="0"/>
              <a:t>Kontakt</a:t>
            </a:r>
          </a:p>
        </p:txBody>
      </p:sp>
      <p:sp>
        <p:nvSpPr>
          <p:cNvPr id="3" name="Inhaltsplatzhalter 2"/>
          <p:cNvSpPr>
            <a:spLocks noGrp="1"/>
          </p:cNvSpPr>
          <p:nvPr>
            <p:ph sz="half" idx="1"/>
          </p:nvPr>
        </p:nvSpPr>
        <p:spPr>
          <a:xfrm>
            <a:off x="1775520" y="2339999"/>
            <a:ext cx="9601067" cy="3875063"/>
          </a:xfrm>
        </p:spPr>
        <p:txBody>
          <a:bodyPr>
            <a:noAutofit/>
          </a:bodyPr>
          <a:lstStyle/>
          <a:p>
            <a:pPr indent="0" algn="ctr">
              <a:buNone/>
            </a:pPr>
            <a:r>
              <a:rPr lang="de-DE" b="1" dirty="0">
                <a:latin typeface="FrutigerNextLTW1G-Regular" panose="020B0503040204020203" pitchFamily="34" charset="0"/>
              </a:rPr>
              <a:t>Dr. Gernot </a:t>
            </a:r>
            <a:r>
              <a:rPr lang="de-DE" b="1" dirty="0" err="1">
                <a:latin typeface="FrutigerNextLTW1G-Regular" panose="020B0503040204020203" pitchFamily="34" charset="0"/>
              </a:rPr>
              <a:t>Deinzer</a:t>
            </a:r>
            <a:r>
              <a:rPr lang="de-DE" b="1" dirty="0">
                <a:latin typeface="FrutigerNextLTW1G-Regular" panose="020B0503040204020203" pitchFamily="34" charset="0"/>
              </a:rPr>
              <a:t> (Open-Access-Beauftragter)</a:t>
            </a:r>
          </a:p>
          <a:p>
            <a:pPr indent="0" algn="ctr">
              <a:buNone/>
            </a:pPr>
            <a:r>
              <a:rPr lang="de-DE" dirty="0">
                <a:latin typeface="FrutigerNextLTW1G-Regular" panose="020B0503040204020203" pitchFamily="34" charset="0"/>
              </a:rPr>
              <a:t>Physikgebäude, </a:t>
            </a:r>
            <a:r>
              <a:rPr lang="de-DE" dirty="0" err="1">
                <a:latin typeface="FrutigerNextLTW1G-Regular" panose="020B0503040204020203" pitchFamily="34" charset="0"/>
              </a:rPr>
              <a:t>Zi</a:t>
            </a:r>
            <a:r>
              <a:rPr lang="de-DE" dirty="0">
                <a:latin typeface="FrutigerNextLTW1G-Regular" panose="020B0503040204020203" pitchFamily="34" charset="0"/>
              </a:rPr>
              <a:t>. PHY 9.2.07</a:t>
            </a:r>
          </a:p>
          <a:p>
            <a:pPr indent="0" algn="ctr">
              <a:buNone/>
            </a:pPr>
            <a:r>
              <a:rPr lang="de-DE" dirty="0">
                <a:latin typeface="FrutigerNextLTW1G-Regular" panose="020B0503040204020203" pitchFamily="34" charset="0"/>
              </a:rPr>
              <a:t>Telefon 0941 943-2759</a:t>
            </a:r>
          </a:p>
          <a:p>
            <a:pPr indent="0" algn="ctr">
              <a:buNone/>
            </a:pPr>
            <a:r>
              <a:rPr lang="de-DE" dirty="0">
                <a:latin typeface="FrutigerNextLTW1G-Regular" panose="020B0503040204020203" pitchFamily="34" charset="0"/>
              </a:rPr>
              <a:t>E-Mail </a:t>
            </a:r>
            <a:r>
              <a:rPr lang="de-DE" dirty="0">
                <a:latin typeface="FrutigerNextLTW1G-Regular" panose="020B0503040204020203" pitchFamily="34" charset="0"/>
                <a:hlinkClick r:id="rId3"/>
              </a:rPr>
              <a:t>gernot.deinzer@ur.de</a:t>
            </a:r>
            <a:r>
              <a:rPr lang="de-DE" dirty="0">
                <a:latin typeface="FrutigerNextLTW1G-Regular" panose="020B0503040204020203" pitchFamily="34" charset="0"/>
              </a:rPr>
              <a:t> </a:t>
            </a:r>
          </a:p>
          <a:p>
            <a:pPr indent="0" algn="ctr">
              <a:buNone/>
            </a:pPr>
            <a:endParaRPr lang="de-DE" b="1" dirty="0">
              <a:latin typeface="FrutigerNextLTW1G-Regular" panose="020B0503040204020203" pitchFamily="34" charset="0"/>
            </a:endParaRPr>
          </a:p>
          <a:p>
            <a:pPr indent="0" algn="ctr">
              <a:buNone/>
            </a:pPr>
            <a:r>
              <a:rPr lang="de-DE" b="1" dirty="0">
                <a:latin typeface="FrutigerNextLTW1G-Regular" panose="020B0503040204020203" pitchFamily="34" charset="0"/>
              </a:rPr>
              <a:t>Cornelia Lang</a:t>
            </a:r>
          </a:p>
          <a:p>
            <a:pPr indent="0" algn="ctr">
              <a:buNone/>
            </a:pPr>
            <a:r>
              <a:rPr lang="de-DE" dirty="0">
                <a:latin typeface="FrutigerNextLTW1G-Regular" panose="020B0503040204020203" pitchFamily="34" charset="0"/>
              </a:rPr>
              <a:t>Zentralbibliothek, </a:t>
            </a:r>
            <a:r>
              <a:rPr lang="de-DE" dirty="0" err="1">
                <a:latin typeface="FrutigerNextLTW1G-Regular" panose="020B0503040204020203" pitchFamily="34" charset="0"/>
              </a:rPr>
              <a:t>Zi</a:t>
            </a:r>
            <a:r>
              <a:rPr lang="de-DE" dirty="0">
                <a:latin typeface="FrutigerNextLTW1G-Regular" panose="020B0503040204020203" pitchFamily="34" charset="0"/>
              </a:rPr>
              <a:t>. 5.25</a:t>
            </a:r>
          </a:p>
          <a:p>
            <a:pPr indent="0" algn="ctr">
              <a:buNone/>
            </a:pPr>
            <a:r>
              <a:rPr lang="de-DE" dirty="0">
                <a:latin typeface="FrutigerNextLTW1G-Regular" panose="020B0503040204020203" pitchFamily="34" charset="0"/>
              </a:rPr>
              <a:t>Telefon 0941 943-4239</a:t>
            </a:r>
          </a:p>
          <a:p>
            <a:pPr indent="0" algn="ctr">
              <a:buNone/>
            </a:pPr>
            <a:r>
              <a:rPr lang="de-DE" dirty="0">
                <a:latin typeface="FrutigerNextLTW1G-Regular" panose="020B0503040204020203" pitchFamily="34" charset="0"/>
              </a:rPr>
              <a:t>E-Mail </a:t>
            </a:r>
            <a:r>
              <a:rPr lang="de-DE" dirty="0">
                <a:latin typeface="FrutigerNextLTW1G-Regular" panose="020B0503040204020203" pitchFamily="34" charset="0"/>
                <a:hlinkClick r:id="rId4"/>
              </a:rPr>
              <a:t>cornelia.lang@ur.de</a:t>
            </a:r>
            <a:r>
              <a:rPr lang="de-DE" dirty="0">
                <a:latin typeface="FrutigerNextLTW1G-Regular" panose="020B0503040204020203" pitchFamily="34" charset="0"/>
              </a:rPr>
              <a:t> </a:t>
            </a:r>
          </a:p>
          <a:p>
            <a:pPr indent="0" algn="ctr">
              <a:buNone/>
            </a:pPr>
            <a:endParaRPr lang="de-DE" dirty="0">
              <a:latin typeface="FrutigerNextLTW1G-Regular" panose="020B0503040204020203" pitchFamily="34" charset="0"/>
            </a:endParaRPr>
          </a:p>
          <a:p>
            <a:pPr indent="0" algn="ctr">
              <a:buNone/>
            </a:pPr>
            <a:endParaRPr lang="de-DE" dirty="0">
              <a:latin typeface="FrutigerNextLTW1G-Regular" panose="020B0503040204020203" pitchFamily="34" charset="0"/>
            </a:endParaRPr>
          </a:p>
          <a:p>
            <a:pPr indent="0" algn="ctr">
              <a:buNone/>
            </a:pPr>
            <a:r>
              <a:rPr lang="de-DE" dirty="0">
                <a:latin typeface="FrutigerNextLTW1G-Regular" panose="020B0503040204020203" pitchFamily="34" charset="0"/>
              </a:rPr>
              <a:t> Elektronische Dissertationen: </a:t>
            </a:r>
            <a:r>
              <a:rPr lang="de-DE" dirty="0">
                <a:latin typeface="FrutigerNextLTW1G-Regular" panose="020B0503040204020203" pitchFamily="34" charset="0"/>
                <a:hlinkClick r:id="rId5"/>
              </a:rPr>
              <a:t>dissertationen@ur.de</a:t>
            </a:r>
            <a:r>
              <a:rPr lang="de-DE" dirty="0">
                <a:latin typeface="FrutigerNextLTW1G-Regular" panose="020B0503040204020203" pitchFamily="34" charset="0"/>
              </a:rPr>
              <a:t> </a:t>
            </a:r>
          </a:p>
          <a:p>
            <a:pPr indent="0" algn="ctr">
              <a:buNone/>
            </a:pPr>
            <a:r>
              <a:rPr lang="de-DE" dirty="0">
                <a:latin typeface="FrutigerNextLTW1G-Regular" panose="020B0503040204020203" pitchFamily="34" charset="0"/>
              </a:rPr>
              <a:t>Elektronisches Publizieren - Open Access: </a:t>
            </a:r>
            <a:r>
              <a:rPr lang="de-DE" dirty="0">
                <a:latin typeface="FrutigerNextLTW1G-Regular" panose="020B0503040204020203" pitchFamily="34" charset="0"/>
                <a:hlinkClick r:id="rId6"/>
              </a:rPr>
              <a:t>oa@ur.de</a:t>
            </a:r>
            <a:r>
              <a:rPr lang="de-DE" dirty="0">
                <a:latin typeface="FrutigerNextLTW1G-Regular" panose="020B0503040204020203" pitchFamily="34" charset="0"/>
              </a:rPr>
              <a:t> </a:t>
            </a:r>
          </a:p>
          <a:p>
            <a:pPr indent="0" algn="ctr">
              <a:buNone/>
            </a:pPr>
            <a:r>
              <a:rPr lang="de-DE" dirty="0">
                <a:latin typeface="FrutigerNextLTW1G-Regular" panose="020B0503040204020203" pitchFamily="34" charset="0"/>
              </a:rPr>
              <a:t>Forschungsdaten: </a:t>
            </a:r>
            <a:r>
              <a:rPr lang="de-DE" dirty="0">
                <a:latin typeface="FrutigerNextLTW1G-Regular" panose="020B0503040204020203" pitchFamily="34" charset="0"/>
                <a:hlinkClick r:id="rId7"/>
              </a:rPr>
              <a:t>daten@ur.de</a:t>
            </a:r>
            <a:r>
              <a:rPr lang="de-DE" dirty="0">
                <a:latin typeface="FrutigerNextLTW1G-Regular" panose="020B0503040204020203" pitchFamily="34" charset="0"/>
              </a:rPr>
              <a:t>   </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6277B-9607-44BE-A1ED-4FEAE3E992E7}"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084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4A07CB-A340-4EB0-A9BD-B8EF51C6065D}"/>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8D002E75-6559-45B9-B720-F4E945F0B019}"/>
              </a:ext>
            </a:extLst>
          </p:cNvPr>
          <p:cNvSpPr>
            <a:spLocks noGrp="1"/>
          </p:cNvSpPr>
          <p:nvPr>
            <p:ph sz="half" idx="1"/>
          </p:nvPr>
        </p:nvSpPr>
        <p:spPr/>
        <p:txBody>
          <a:bodyPr/>
          <a:lstStyle/>
          <a:p>
            <a:endParaRPr lang="de-DE"/>
          </a:p>
        </p:txBody>
      </p:sp>
      <p:sp>
        <p:nvSpPr>
          <p:cNvPr id="4" name="Inhaltsplatzhalter 3">
            <a:extLst>
              <a:ext uri="{FF2B5EF4-FFF2-40B4-BE49-F238E27FC236}">
                <a16:creationId xmlns:a16="http://schemas.microsoft.com/office/drawing/2014/main" id="{4D96E5CF-997B-41F9-96FB-1C2BD6AD6FB3}"/>
              </a:ext>
            </a:extLst>
          </p:cNvPr>
          <p:cNvSpPr>
            <a:spLocks noGrp="1"/>
          </p:cNvSpPr>
          <p:nvPr>
            <p:ph sz="half" idx="2"/>
          </p:nvPr>
        </p:nvSpPr>
        <p:spPr/>
        <p:txBody>
          <a:bodyPr/>
          <a:lstStyle/>
          <a:p>
            <a:endParaRPr lang="de-DE"/>
          </a:p>
        </p:txBody>
      </p:sp>
      <p:sp>
        <p:nvSpPr>
          <p:cNvPr id="5" name="Foliennummernplatzhalter 4">
            <a:extLst>
              <a:ext uri="{FF2B5EF4-FFF2-40B4-BE49-F238E27FC236}">
                <a16:creationId xmlns:a16="http://schemas.microsoft.com/office/drawing/2014/main" id="{E06D9E6C-A86C-4277-8252-6C5FCFA1892D}"/>
              </a:ext>
            </a:extLst>
          </p:cNvPr>
          <p:cNvSpPr>
            <a:spLocks noGrp="1"/>
          </p:cNvSpPr>
          <p:nvPr>
            <p:ph type="sldNum" sz="quarter" idx="10"/>
          </p:nvPr>
        </p:nvSpPr>
        <p:spPr/>
        <p:txBody>
          <a:bodyPr/>
          <a:lstStyle/>
          <a:p>
            <a:fld id="{4216277B-9607-44BE-A1ED-4FEAE3E992E7}" type="slidenum">
              <a:rPr lang="de-DE" smtClean="0"/>
              <a:pPr/>
              <a:t>9</a:t>
            </a:fld>
            <a:endParaRPr lang="de-DE"/>
          </a:p>
        </p:txBody>
      </p:sp>
      <p:pic>
        <p:nvPicPr>
          <p:cNvPr id="9" name="Grafik 8">
            <a:extLst>
              <a:ext uri="{FF2B5EF4-FFF2-40B4-BE49-F238E27FC236}">
                <a16:creationId xmlns:a16="http://schemas.microsoft.com/office/drawing/2014/main" id="{8DC5DF06-E1A9-45A8-A350-CB4DCD700624}"/>
              </a:ext>
            </a:extLst>
          </p:cNvPr>
          <p:cNvPicPr>
            <a:picLocks noChangeAspect="1"/>
          </p:cNvPicPr>
          <p:nvPr/>
        </p:nvPicPr>
        <p:blipFill>
          <a:blip r:embed="rId3"/>
          <a:stretch>
            <a:fillRect/>
          </a:stretch>
        </p:blipFill>
        <p:spPr>
          <a:xfrm>
            <a:off x="0" y="0"/>
            <a:ext cx="12192000" cy="5752240"/>
          </a:xfrm>
          <a:prstGeom prst="rect">
            <a:avLst/>
          </a:prstGeom>
        </p:spPr>
      </p:pic>
    </p:spTree>
    <p:extLst>
      <p:ext uri="{BB962C8B-B14F-4D97-AF65-F5344CB8AC3E}">
        <p14:creationId xmlns:p14="http://schemas.microsoft.com/office/powerpoint/2010/main" val="1746126566"/>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13603</Words>
  <Application>Microsoft Office PowerPoint</Application>
  <PresentationFormat>Breitbild</PresentationFormat>
  <Paragraphs>1425</Paragraphs>
  <Slides>89</Slides>
  <Notes>89</Notes>
  <HiddenSlides>5</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89</vt:i4>
      </vt:variant>
    </vt:vector>
  </HeadingPairs>
  <TitlesOfParts>
    <vt:vector size="100" baseType="lpstr">
      <vt:lpstr>Arial</vt:lpstr>
      <vt:lpstr>Arial Unicode MS</vt:lpstr>
      <vt:lpstr>BundesSerif Regular</vt:lpstr>
      <vt:lpstr>Calibri</vt:lpstr>
      <vt:lpstr>Courier New</vt:lpstr>
      <vt:lpstr>Frutiger Next LT W1G</vt:lpstr>
      <vt:lpstr>FrutigerNextLTW1G-Regular</vt:lpstr>
      <vt:lpstr>LMU CompatilFact</vt:lpstr>
      <vt:lpstr>Verdana</vt:lpstr>
      <vt:lpstr>Wingdings</vt:lpstr>
      <vt:lpstr>Larissa-Design</vt:lpstr>
      <vt:lpstr>PowerPoint-Präsentation</vt:lpstr>
      <vt:lpstr>Elektronisches Publizieren an der UR </vt:lpstr>
      <vt:lpstr>1. Teil:  Wissenschaftliches Publizieren - Hintergründe</vt:lpstr>
      <vt:lpstr>Ökonomische Akteure beim wissenschaftlichen Publizieren </vt:lpstr>
      <vt:lpstr>Wissenschaftliches Publizieren heute</vt:lpstr>
      <vt:lpstr>Exkurs: Journal Impact Factor (JIF)</vt:lpstr>
      <vt:lpstr>PowerPoint-Präsentation</vt:lpstr>
      <vt:lpstr>PowerPoint-Präsentation</vt:lpstr>
      <vt:lpstr>PowerPoint-Präsentation</vt:lpstr>
      <vt:lpstr>Zeitschriftenkrise</vt:lpstr>
      <vt:lpstr>Zeitschriftenkrise: Gewinne(r)? </vt:lpstr>
      <vt:lpstr>Open Access: Gründe für die Open-Access-Bewegung </vt:lpstr>
      <vt:lpstr>Open Access: Die Open-Access-Bewegung </vt:lpstr>
      <vt:lpstr>Was ist Open Access?</vt:lpstr>
      <vt:lpstr>Definition Open-Access-Veröffentlichungen laut Berliner Erklärung über den offenen Zugang zu wissenschaftlichem Wissen (2003)</vt:lpstr>
      <vt:lpstr>Definition Open-Access-Veröffentlichungen laut Berliner Erklärung über den offenen Zugang zu wissenschaftlichem Wissen (2003)</vt:lpstr>
      <vt:lpstr>Wie „open“ ist das Werk wirklich?</vt:lpstr>
      <vt:lpstr>Warum OA?</vt:lpstr>
      <vt:lpstr>Vorteile von Open Access für Wissenschaftler/innen</vt:lpstr>
      <vt:lpstr>Vorteile von Open Access: Bsp.: Studie von Wiley</vt:lpstr>
      <vt:lpstr>PowerPoint-Präsentation</vt:lpstr>
      <vt:lpstr>Aktuelle Unterstützung </vt:lpstr>
      <vt:lpstr>2. Teil: Wege zu Open Access </vt:lpstr>
      <vt:lpstr>Wege zu Open Access https://open-access.network/informieren/glossar#c6220</vt:lpstr>
      <vt:lpstr>PowerPoint-Präsentation</vt:lpstr>
      <vt:lpstr>PowerPoint-Präsentation</vt:lpstr>
      <vt:lpstr>Wege zu Open Access</vt:lpstr>
      <vt:lpstr>Golden Road - Finanzierung</vt:lpstr>
      <vt:lpstr>PowerPoint-Präsentation</vt:lpstr>
      <vt:lpstr>Predatory publishers / journals</vt:lpstr>
      <vt:lpstr>Predatory publishers / journals erkennen</vt:lpstr>
      <vt:lpstr>Goldener Weg: Überblick Open-Access-Zeitschriften</vt:lpstr>
      <vt:lpstr>Suche nach passenden Zeitschriften</vt:lpstr>
      <vt:lpstr>Publikationsfonds der UR</vt:lpstr>
      <vt:lpstr>https://epub.uni-regensburg.de/oa-publizieren.html  </vt:lpstr>
      <vt:lpstr>Publikationsrechnungen</vt:lpstr>
      <vt:lpstr>Kostentransparenz: OpenAPC</vt:lpstr>
      <vt:lpstr>Kostentransparenz: OpenCost</vt:lpstr>
      <vt:lpstr>Wege zu Open Access</vt:lpstr>
      <vt:lpstr>Verträge mit einzelnen Verlagen </vt:lpstr>
      <vt:lpstr>Verträge mit den Verlagen: DEAL</vt:lpstr>
      <vt:lpstr>DEAL - Kosten</vt:lpstr>
      <vt:lpstr>Wege zu OA</vt:lpstr>
      <vt:lpstr>Open-Access-Publizieren ohne APC</vt:lpstr>
      <vt:lpstr>Gedruckte Publikationen an der UBR</vt:lpstr>
      <vt:lpstr>OA-Bücher</vt:lpstr>
      <vt:lpstr>Wege zu Open Access</vt:lpstr>
      <vt:lpstr>Grüner Weg: fachliche und institutionelle Repositorien</vt:lpstr>
      <vt:lpstr>https://epub.uni-regensburg.de/ </vt:lpstr>
      <vt:lpstr>Vorteile von Publikationen auf dem Publikationsserver der Universität Regensburg</vt:lpstr>
      <vt:lpstr>Vorteile von Publikationen auf dem Publikationsserver der Universität Regensburg</vt:lpstr>
      <vt:lpstr>Vorteile von Publikationen auf dem Publikationsserver der Universität Regensburg</vt:lpstr>
      <vt:lpstr>PowerPoint-Präsentation</vt:lpstr>
      <vt:lpstr>Recherche nach Open-Access-Dokumenten</vt:lpstr>
      <vt:lpstr>3. Teil: Rechtliches</vt:lpstr>
      <vt:lpstr>Urheberrecht</vt:lpstr>
      <vt:lpstr>Erlauben Verlage eine Zweitveröffentlichung?</vt:lpstr>
      <vt:lpstr>Überblick Bedingungen einer Zeitschrift zur Zweitveröffentlichung von Aufsätzen:   SHERPA/RoMEO</vt:lpstr>
      <vt:lpstr>Unterschiede preprint – postprint – publisher‘s version</vt:lpstr>
      <vt:lpstr>PowerPoint-Präsentation</vt:lpstr>
      <vt:lpstr>Weitere Wege zur Zweitveröffentlichung eines Zeitschriftenartikels</vt:lpstr>
      <vt:lpstr>Zweitveröffentlichungsrecht</vt:lpstr>
      <vt:lpstr>PowerPoint-Präsentation</vt:lpstr>
      <vt:lpstr>Freie Lizenzen: Creative Commons  </vt:lpstr>
      <vt:lpstr>Creative Commons  </vt:lpstr>
      <vt:lpstr>Creative Commons  </vt:lpstr>
      <vt:lpstr>Creative Commons  </vt:lpstr>
      <vt:lpstr>Creative Commons  </vt:lpstr>
      <vt:lpstr>Creative Commons: Beispiel</vt:lpstr>
      <vt:lpstr>4. Teil: Forschungsdaten </vt:lpstr>
      <vt:lpstr>Datenmanagement – warum?</vt:lpstr>
      <vt:lpstr>Datenmanagement – warum?</vt:lpstr>
      <vt:lpstr>Was heißt Datenmanagement?</vt:lpstr>
      <vt:lpstr> Datenmanagementplan (DMP)</vt:lpstr>
      <vt:lpstr>Beispiele</vt:lpstr>
      <vt:lpstr>Unser Ziel: FAIRe Daten</vt:lpstr>
      <vt:lpstr>Bereitstellung und Archivierung – aber wie?</vt:lpstr>
      <vt:lpstr>Warum veröffentlichen?</vt:lpstr>
      <vt:lpstr>Was muss beachtet werden? Urheberrecht</vt:lpstr>
      <vt:lpstr>Weitere Informationen zum Urheberrecht bei Forschungsdaten </vt:lpstr>
      <vt:lpstr>Was muss beachtet werden? Datenschutz! </vt:lpstr>
      <vt:lpstr>Wo veröffentlichen?</vt:lpstr>
      <vt:lpstr>Forschungsdaten auf dem Publikationsserver der Universität Regensburg</vt:lpstr>
      <vt:lpstr>PowerPoint-Präsentation</vt:lpstr>
      <vt:lpstr>Informationen zu Forschungsdaten</vt:lpstr>
      <vt:lpstr>Informationen zu Forschungsdaten </vt:lpstr>
      <vt:lpstr>Elektronisches Laborbuch</vt:lpstr>
      <vt:lpstr>Literaturhinweise</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LocalAdmin</dc:creator>
  <cp:lastModifiedBy>Cornelia Lang</cp:lastModifiedBy>
  <cp:revision>86</cp:revision>
  <dcterms:created xsi:type="dcterms:W3CDTF">2020-06-30T09:28:39Z</dcterms:created>
  <dcterms:modified xsi:type="dcterms:W3CDTF">2023-06-28T14:58:21Z</dcterms:modified>
</cp:coreProperties>
</file>